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embeddedFontLst>
    <p:embeddedFont>
      <p:font typeface="Cabin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Cabin-boldItalic.fntdata"/><Relationship Id="rId9" Type="http://schemas.openxmlformats.org/officeDocument/2006/relationships/font" Target="fonts/Cabin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Cabin-regular.fntdata"/><Relationship Id="rId8" Type="http://schemas.openxmlformats.org/officeDocument/2006/relationships/font" Target="fonts/Cabin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80125" y="0"/>
            <a:ext cx="4383753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/>
          <p:nvPr/>
        </p:nvSpPr>
        <p:spPr>
          <a:xfrm>
            <a:off x="2469200" y="157775"/>
            <a:ext cx="3132000" cy="284100"/>
          </a:xfrm>
          <a:prstGeom prst="rect">
            <a:avLst/>
          </a:prstGeom>
          <a:noFill/>
          <a:ln cap="flat" cmpd="sng" w="9525">
            <a:solidFill>
              <a:srgbClr val="CC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2469200" y="1170050"/>
            <a:ext cx="4031100" cy="470700"/>
          </a:xfrm>
          <a:prstGeom prst="rect">
            <a:avLst/>
          </a:prstGeom>
          <a:noFill/>
          <a:ln cap="flat" cmpd="sng" w="9525">
            <a:solidFill>
              <a:srgbClr val="F6B26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/>
          <p:nvPr/>
        </p:nvSpPr>
        <p:spPr>
          <a:xfrm>
            <a:off x="2419000" y="2287650"/>
            <a:ext cx="3132000" cy="284100"/>
          </a:xfrm>
          <a:prstGeom prst="rect">
            <a:avLst/>
          </a:prstGeom>
          <a:noFill/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/>
          <p:nvPr/>
        </p:nvSpPr>
        <p:spPr>
          <a:xfrm>
            <a:off x="2469200" y="3297175"/>
            <a:ext cx="3471300" cy="284100"/>
          </a:xfrm>
          <a:prstGeom prst="rect">
            <a:avLst/>
          </a:prstGeom>
          <a:noFill/>
          <a:ln cap="flat" cmpd="sng" w="9525">
            <a:solidFill>
              <a:srgbClr val="674EA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A64D79"/>
              </a:solidFill>
            </a:endParaRPr>
          </a:p>
        </p:txBody>
      </p:sp>
      <p:sp>
        <p:nvSpPr>
          <p:cNvPr id="59" name="Google Shape;59;p13"/>
          <p:cNvSpPr/>
          <p:nvPr/>
        </p:nvSpPr>
        <p:spPr>
          <a:xfrm>
            <a:off x="2469200" y="4306700"/>
            <a:ext cx="3132000" cy="284100"/>
          </a:xfrm>
          <a:prstGeom prst="rect">
            <a:avLst/>
          </a:prstGeom>
          <a:noFill/>
          <a:ln cap="flat" cmpd="sng" w="9525">
            <a:solidFill>
              <a:srgbClr val="C27BA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3"/>
          <p:cNvSpPr txBox="1"/>
          <p:nvPr/>
        </p:nvSpPr>
        <p:spPr>
          <a:xfrm>
            <a:off x="63225" y="0"/>
            <a:ext cx="2316900" cy="23904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 u="sng">
                <a:latin typeface="Cabin"/>
                <a:ea typeface="Cabin"/>
                <a:cs typeface="Cabin"/>
                <a:sym typeface="Cabin"/>
              </a:rPr>
              <a:t>Science in my Life Survey:</a:t>
            </a:r>
            <a:endParaRPr b="1" sz="1200" u="sng">
              <a:latin typeface="Cabin"/>
              <a:ea typeface="Cabin"/>
              <a:cs typeface="Cabin"/>
              <a:sym typeface="Cabi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abin"/>
                <a:ea typeface="Cabin"/>
                <a:cs typeface="Cabin"/>
                <a:sym typeface="Cabin"/>
              </a:rPr>
              <a:t>This survey is meant to be given to students at the beginning of the year in part to help the teacher identify phenomena that are relevant to their students.  I take my students responses and in a separate document identify which student ideas match the DCI’s of each unit. </a:t>
            </a:r>
            <a:r>
              <a:rPr i="1" lang="en" sz="1200">
                <a:latin typeface="Cabin"/>
                <a:ea typeface="Cabin"/>
                <a:cs typeface="Cabin"/>
                <a:sym typeface="Cabin"/>
              </a:rPr>
              <a:t>Make this survey available in the home </a:t>
            </a:r>
            <a:r>
              <a:rPr i="1" lang="en" sz="1200">
                <a:latin typeface="Cabin"/>
                <a:ea typeface="Cabin"/>
                <a:cs typeface="Cabin"/>
                <a:sym typeface="Cabin"/>
              </a:rPr>
              <a:t>language</a:t>
            </a:r>
            <a:r>
              <a:rPr i="1" lang="en" sz="1200">
                <a:latin typeface="Cabin"/>
                <a:ea typeface="Cabin"/>
                <a:cs typeface="Cabin"/>
                <a:sym typeface="Cabin"/>
              </a:rPr>
              <a:t> for ELL students. </a:t>
            </a:r>
            <a:endParaRPr/>
          </a:p>
        </p:txBody>
      </p:sp>
      <p:cxnSp>
        <p:nvCxnSpPr>
          <p:cNvPr id="61" name="Google Shape;61;p13"/>
          <p:cNvCxnSpPr>
            <a:stCxn id="55" idx="3"/>
          </p:cNvCxnSpPr>
          <p:nvPr/>
        </p:nvCxnSpPr>
        <p:spPr>
          <a:xfrm flipH="1" rot="10800000">
            <a:off x="5601200" y="292025"/>
            <a:ext cx="1159500" cy="7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62" name="Google Shape;62;p13"/>
          <p:cNvSpPr/>
          <p:nvPr/>
        </p:nvSpPr>
        <p:spPr>
          <a:xfrm>
            <a:off x="6763875" y="0"/>
            <a:ext cx="2380200" cy="923100"/>
          </a:xfrm>
          <a:prstGeom prst="rect">
            <a:avLst/>
          </a:prstGeom>
          <a:noFill/>
          <a:ln cap="flat" cmpd="sng" w="9525">
            <a:solidFill>
              <a:srgbClr val="CC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abin"/>
                <a:ea typeface="Cabin"/>
                <a:cs typeface="Cabin"/>
                <a:sym typeface="Cabin"/>
              </a:rPr>
              <a:t>This question will help you see what immediate scientific </a:t>
            </a:r>
            <a:r>
              <a:rPr lang="en" sz="1200">
                <a:latin typeface="Cabin"/>
                <a:ea typeface="Cabin"/>
                <a:cs typeface="Cabin"/>
                <a:sym typeface="Cabin"/>
              </a:rPr>
              <a:t>curiosities</a:t>
            </a:r>
            <a:r>
              <a:rPr lang="en" sz="1200">
                <a:latin typeface="Cabin"/>
                <a:ea typeface="Cabin"/>
                <a:cs typeface="Cabin"/>
                <a:sym typeface="Cabin"/>
              </a:rPr>
              <a:t> are in the room. Match these ideas to units whose DCI’s they may be connected to. 	</a:t>
            </a:r>
            <a:endParaRPr sz="1200">
              <a:latin typeface="Cabin"/>
              <a:ea typeface="Cabin"/>
              <a:cs typeface="Cabin"/>
              <a:sym typeface="Cabin"/>
            </a:endParaRPr>
          </a:p>
        </p:txBody>
      </p:sp>
      <p:cxnSp>
        <p:nvCxnSpPr>
          <p:cNvPr id="63" name="Google Shape;63;p13"/>
          <p:cNvCxnSpPr/>
          <p:nvPr/>
        </p:nvCxnSpPr>
        <p:spPr>
          <a:xfrm>
            <a:off x="6500300" y="1430425"/>
            <a:ext cx="276300" cy="5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64" name="Google Shape;64;p13"/>
          <p:cNvSpPr/>
          <p:nvPr/>
        </p:nvSpPr>
        <p:spPr>
          <a:xfrm>
            <a:off x="6763875" y="923100"/>
            <a:ext cx="2380200" cy="1222800"/>
          </a:xfrm>
          <a:prstGeom prst="rect">
            <a:avLst/>
          </a:prstGeom>
          <a:noFill/>
          <a:ln cap="flat" cmpd="sng" w="9525">
            <a:solidFill>
              <a:srgbClr val="F9CB9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abin"/>
                <a:ea typeface="Cabin"/>
                <a:cs typeface="Cabin"/>
                <a:sym typeface="Cabin"/>
              </a:rPr>
              <a:t>This question will help to hone in on issues with societal and/or justice-centered implications. </a:t>
            </a:r>
            <a:r>
              <a:rPr i="1" lang="en" sz="1200">
                <a:latin typeface="Cabin"/>
                <a:ea typeface="Cabin"/>
                <a:cs typeface="Cabin"/>
                <a:sym typeface="Cabin"/>
              </a:rPr>
              <a:t>Get student consent before sharing personal or family details with the class. </a:t>
            </a:r>
            <a:endParaRPr i="1" sz="1200">
              <a:latin typeface="Cabin"/>
              <a:ea typeface="Cabin"/>
              <a:cs typeface="Cabin"/>
              <a:sym typeface="Cabin"/>
            </a:endParaRPr>
          </a:p>
        </p:txBody>
      </p:sp>
      <p:cxnSp>
        <p:nvCxnSpPr>
          <p:cNvPr id="65" name="Google Shape;65;p13"/>
          <p:cNvCxnSpPr>
            <a:stCxn id="57" idx="3"/>
            <a:endCxn id="66" idx="1"/>
          </p:cNvCxnSpPr>
          <p:nvPr/>
        </p:nvCxnSpPr>
        <p:spPr>
          <a:xfrm>
            <a:off x="5551000" y="2429700"/>
            <a:ext cx="1212900" cy="216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66" name="Google Shape;66;p13"/>
          <p:cNvSpPr/>
          <p:nvPr/>
        </p:nvSpPr>
        <p:spPr>
          <a:xfrm>
            <a:off x="6763875" y="2185100"/>
            <a:ext cx="2380200" cy="923100"/>
          </a:xfrm>
          <a:prstGeom prst="rect">
            <a:avLst/>
          </a:prstGeom>
          <a:noFill/>
          <a:ln cap="flat" cmpd="sng" w="9525">
            <a:solidFill>
              <a:srgbClr val="6D9EE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abin"/>
                <a:ea typeface="Cabin"/>
                <a:cs typeface="Cabin"/>
                <a:sym typeface="Cabin"/>
              </a:rPr>
              <a:t>This question will give you insight on students’ concept of the nature and reach of science, as well as its application to them as individuals.</a:t>
            </a:r>
            <a:endParaRPr sz="1200">
              <a:latin typeface="Cabin"/>
              <a:ea typeface="Cabin"/>
              <a:cs typeface="Cabin"/>
              <a:sym typeface="Cabin"/>
            </a:endParaRPr>
          </a:p>
        </p:txBody>
      </p:sp>
      <p:cxnSp>
        <p:nvCxnSpPr>
          <p:cNvPr id="67" name="Google Shape;67;p13"/>
          <p:cNvCxnSpPr/>
          <p:nvPr/>
        </p:nvCxnSpPr>
        <p:spPr>
          <a:xfrm>
            <a:off x="5940500" y="3435550"/>
            <a:ext cx="757200" cy="27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68" name="Google Shape;68;p13"/>
          <p:cNvSpPr/>
          <p:nvPr/>
        </p:nvSpPr>
        <p:spPr>
          <a:xfrm>
            <a:off x="6763875" y="3147400"/>
            <a:ext cx="2380200" cy="923100"/>
          </a:xfrm>
          <a:prstGeom prst="rect">
            <a:avLst/>
          </a:prstGeom>
          <a:noFill/>
          <a:ln cap="flat" cmpd="sng" w="9525">
            <a:solidFill>
              <a:srgbClr val="8E7CC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abin"/>
                <a:ea typeface="Cabin"/>
                <a:cs typeface="Cabin"/>
                <a:sym typeface="Cabin"/>
              </a:rPr>
              <a:t>Many students will identify something that IS related to science- but they might not know it!</a:t>
            </a:r>
            <a:endParaRPr sz="1200"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69" name="Google Shape;69;p13"/>
          <p:cNvSpPr/>
          <p:nvPr/>
        </p:nvSpPr>
        <p:spPr>
          <a:xfrm>
            <a:off x="6763875" y="4220400"/>
            <a:ext cx="2380200" cy="923100"/>
          </a:xfrm>
          <a:prstGeom prst="rect">
            <a:avLst/>
          </a:prstGeom>
          <a:noFill/>
          <a:ln cap="flat" cmpd="sng" w="9525">
            <a:solidFill>
              <a:srgbClr val="C27BA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abin"/>
                <a:ea typeface="Cabin"/>
                <a:cs typeface="Cabin"/>
                <a:sym typeface="Cabin"/>
              </a:rPr>
              <a:t>An important question to help you get to know your students as individuals so that you can be responsive to their needs. </a:t>
            </a:r>
            <a:endParaRPr sz="1200">
              <a:latin typeface="Cabin"/>
              <a:ea typeface="Cabin"/>
              <a:cs typeface="Cabin"/>
              <a:sym typeface="Cabin"/>
            </a:endParaRPr>
          </a:p>
        </p:txBody>
      </p:sp>
      <p:cxnSp>
        <p:nvCxnSpPr>
          <p:cNvPr id="70" name="Google Shape;70;p13"/>
          <p:cNvCxnSpPr/>
          <p:nvPr/>
        </p:nvCxnSpPr>
        <p:spPr>
          <a:xfrm flipH="1" rot="10800000">
            <a:off x="5601200" y="4433450"/>
            <a:ext cx="1167300" cy="1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