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Bree Serif"/>
      <p:regular r:id="rId43"/>
    </p:embeddedFont>
    <p:embeddedFont>
      <p:font typeface="Archivo Black"/>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5" roundtripDataSignature="AMtx7mhTYdJDUQTLq0jdBN45Md0oZhqC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ArchivoBlack-regular.fntdata"/><Relationship Id="rId21" Type="http://schemas.openxmlformats.org/officeDocument/2006/relationships/slide" Target="slides/slide14.xml"/><Relationship Id="rId43" Type="http://schemas.openxmlformats.org/officeDocument/2006/relationships/font" Target="fonts/BreeSerif-regular.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2 mins</a:t>
            </a:r>
            <a:endParaRPr/>
          </a:p>
        </p:txBody>
      </p:sp>
      <p:sp>
        <p:nvSpPr>
          <p:cNvPr id="285" name="Google Shape;285;p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 mins - watch and discuss unit overview using 7 elements and opportunities to learn over time to shape thinking.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50 mins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2 mins</a:t>
            </a:r>
            <a:endParaRPr/>
          </a:p>
        </p:txBody>
      </p:sp>
      <p:sp>
        <p:nvSpPr>
          <p:cNvPr id="345" name="Google Shape;345;p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Start at Noon. This break should be 1:30-1:40</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20 mins </a:t>
            </a:r>
            <a:endParaRPr/>
          </a:p>
          <a:p>
            <a:pPr indent="0" lvl="0" marL="0" rtl="0" algn="l">
              <a:lnSpc>
                <a:spcPct val="100000"/>
              </a:lnSpc>
              <a:spcBef>
                <a:spcPts val="0"/>
              </a:spcBef>
              <a:spcAft>
                <a:spcPts val="0"/>
              </a:spcAft>
              <a:buSzPts val="1100"/>
              <a:buNone/>
            </a:pPr>
            <a:r>
              <a:rPr lang="en"/>
              <a:t>Information Delivery + NGSS K-12 Matrix w/student samples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orient us with Ambitious Science Teaching and the NGSS, one place is in how we use and orient to the science and engineering practices. These lessons I’ve designed in the curriculum guides are designed with centralizing modeling and explanation and using the other science and engineering practices in service of them. Sometimes these are teacher-decisions but there should be space for student driven investigations in each unit around the big ideas in the units.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&lt;1 min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10 mins = some kind of reflection/closing next step type thing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10 mins = some kind of reflection/closing next step type thing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Estimated time for this section: 45 mins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2"/>
                </a:solidFill>
              </a:rPr>
              <a:t>Estimated Time: 15 mins </a:t>
            </a:r>
            <a:endParaRPr b="1">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2"/>
                </a:solidFill>
              </a:rPr>
              <a:t>(Video part one 3 mins + T&amp;T 2 mins + Video part two, 2 mins + T&amp;T 3 mins + 5 min whole group discuss)</a:t>
            </a:r>
            <a:endParaRPr>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2"/>
                </a:solidFill>
              </a:rPr>
              <a:t>Let’s hear Geovanni at the beginning and near the end of a science unit taught using Ambitious Science Teaching practices.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Use as reference during think, stop, jot about Cruz’s final thinking about puddles.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
        <p:nvSpPr>
          <p:cNvPr id="229" name="Google Shape;229;p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2"/>
                </a:solidFill>
              </a:rPr>
              <a:t>Cruz’s final ideas -- also referenced public records on the wall when prompted to keep his thinking going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1 minute</a:t>
            </a:r>
            <a:endParaRPr/>
          </a:p>
          <a:p>
            <a:pPr indent="0" lvl="0" marL="0" rtl="0" algn="l">
              <a:lnSpc>
                <a:spcPct val="100000"/>
              </a:lnSpc>
              <a:spcBef>
                <a:spcPts val="0"/>
              </a:spcBef>
              <a:spcAft>
                <a:spcPts val="0"/>
              </a:spcAft>
              <a:buSzPts val="1100"/>
              <a:buNone/>
            </a:pPr>
            <a:r>
              <a:rPr lang="en"/>
              <a:t>Information delivery</a:t>
            </a:r>
            <a:endParaRPr/>
          </a:p>
          <a:p>
            <a:pPr indent="0" lvl="0" marL="0" rtl="0" algn="l">
              <a:lnSpc>
                <a:spcPct val="100000"/>
              </a:lnSpc>
              <a:spcBef>
                <a:spcPts val="0"/>
              </a:spcBef>
              <a:spcAft>
                <a:spcPts val="0"/>
              </a:spcAft>
              <a:buSzPts val="1100"/>
              <a:buNone/>
            </a:pPr>
            <a:r>
              <a:rPr lang="en"/>
              <a:t>Orient to brief history from UW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8" name="Google Shape;4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43"/>
          <p:cNvSpPr txBox="1"/>
          <p:nvPr>
            <p:ph type="ctrTitle"/>
          </p:nvPr>
        </p:nvSpPr>
        <p:spPr>
          <a:xfrm>
            <a:off x="685800" y="841772"/>
            <a:ext cx="7772400" cy="1790700"/>
          </a:xfrm>
          <a:prstGeom prst="rect">
            <a:avLst/>
          </a:prstGeom>
          <a:noFill/>
          <a:ln>
            <a:noFill/>
          </a:ln>
        </p:spPr>
        <p:txBody>
          <a:bodyPr anchorCtr="0" anchor="b" bIns="91425" lIns="91425" spcFirstLastPara="1" rIns="91425" wrap="square" tIns="91425">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9" name="Google Shape;59;p43"/>
          <p:cNvSpPr txBox="1"/>
          <p:nvPr>
            <p:ph idx="1" type="subTitle"/>
          </p:nvPr>
        </p:nvSpPr>
        <p:spPr>
          <a:xfrm>
            <a:off x="1143000" y="2701528"/>
            <a:ext cx="6858000" cy="1241700"/>
          </a:xfrm>
          <a:prstGeom prst="rect">
            <a:avLst/>
          </a:prstGeom>
          <a:noFill/>
          <a:ln>
            <a:noFill/>
          </a:ln>
        </p:spPr>
        <p:txBody>
          <a:bodyPr anchorCtr="0" anchor="t" bIns="91425" lIns="91425" spcFirstLastPara="1" rIns="91425" wrap="square" tIns="91425">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0" name="Google Shape;60;p4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4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4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4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 name="Google Shape;65;p47"/>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4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4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66"/>
          <p:cNvSpPr txBox="1"/>
          <p:nvPr>
            <p:ph type="title"/>
          </p:nvPr>
        </p:nvSpPr>
        <p:spPr>
          <a:xfrm>
            <a:off x="623888" y="1282304"/>
            <a:ext cx="7886700" cy="21396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66"/>
          <p:cNvSpPr txBox="1"/>
          <p:nvPr>
            <p:ph idx="1" type="body"/>
          </p:nvPr>
        </p:nvSpPr>
        <p:spPr>
          <a:xfrm>
            <a:off x="623888" y="3442098"/>
            <a:ext cx="7886700" cy="11253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2" name="Google Shape;72;p6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6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6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6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7" name="Google Shape;77;p67"/>
          <p:cNvSpPr txBox="1"/>
          <p:nvPr>
            <p:ph idx="1" type="body"/>
          </p:nvPr>
        </p:nvSpPr>
        <p:spPr>
          <a:xfrm>
            <a:off x="628650" y="1369219"/>
            <a:ext cx="38862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67"/>
          <p:cNvSpPr txBox="1"/>
          <p:nvPr>
            <p:ph idx="2" type="body"/>
          </p:nvPr>
        </p:nvSpPr>
        <p:spPr>
          <a:xfrm>
            <a:off x="4629150" y="1369219"/>
            <a:ext cx="38862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6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6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6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68"/>
          <p:cNvSpPr txBox="1"/>
          <p:nvPr>
            <p:ph type="title"/>
          </p:nvPr>
        </p:nvSpPr>
        <p:spPr>
          <a:xfrm>
            <a:off x="629841"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68"/>
          <p:cNvSpPr txBox="1"/>
          <p:nvPr>
            <p:ph idx="1" type="body"/>
          </p:nvPr>
        </p:nvSpPr>
        <p:spPr>
          <a:xfrm>
            <a:off x="629842" y="1260872"/>
            <a:ext cx="3868200" cy="6180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 name="Google Shape;85;p68"/>
          <p:cNvSpPr txBox="1"/>
          <p:nvPr>
            <p:ph idx="2" type="body"/>
          </p:nvPr>
        </p:nvSpPr>
        <p:spPr>
          <a:xfrm>
            <a:off x="629842" y="1878806"/>
            <a:ext cx="3868200" cy="27633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68"/>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 name="Google Shape;87;p68"/>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6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6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6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69"/>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3" name="Google Shape;93;p6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6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6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7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70"/>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7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71"/>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2" name="Google Shape;102;p71"/>
          <p:cNvSpPr txBox="1"/>
          <p:nvPr>
            <p:ph idx="1" type="body"/>
          </p:nvPr>
        </p:nvSpPr>
        <p:spPr>
          <a:xfrm>
            <a:off x="3887391" y="740569"/>
            <a:ext cx="4629300" cy="3655200"/>
          </a:xfrm>
          <a:prstGeom prst="rect">
            <a:avLst/>
          </a:prstGeom>
          <a:noFill/>
          <a:ln>
            <a:noFill/>
          </a:ln>
        </p:spPr>
        <p:txBody>
          <a:bodyPr anchorCtr="0" anchor="t" bIns="91425" lIns="91425" spcFirstLastPara="1" rIns="91425" wrap="square" tIns="91425">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71"/>
          <p:cNvSpPr txBox="1"/>
          <p:nvPr>
            <p:ph idx="2" type="body"/>
          </p:nvPr>
        </p:nvSpPr>
        <p:spPr>
          <a:xfrm>
            <a:off x="629841" y="1543050"/>
            <a:ext cx="2949300" cy="28587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4" name="Google Shape;104;p7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71"/>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7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72"/>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9" name="Google Shape;109;p72"/>
          <p:cNvSpPr/>
          <p:nvPr>
            <p:ph idx="2" type="pic"/>
          </p:nvPr>
        </p:nvSpPr>
        <p:spPr>
          <a:xfrm>
            <a:off x="3887391" y="740569"/>
            <a:ext cx="4629300" cy="3655200"/>
          </a:xfrm>
          <a:prstGeom prst="rect">
            <a:avLst/>
          </a:prstGeom>
          <a:noFill/>
          <a:ln>
            <a:noFill/>
          </a:ln>
        </p:spPr>
      </p:sp>
      <p:sp>
        <p:nvSpPr>
          <p:cNvPr id="110" name="Google Shape;110;p72"/>
          <p:cNvSpPr txBox="1"/>
          <p:nvPr>
            <p:ph idx="1" type="body"/>
          </p:nvPr>
        </p:nvSpPr>
        <p:spPr>
          <a:xfrm>
            <a:off x="629841" y="1543050"/>
            <a:ext cx="2949300" cy="28587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1" name="Google Shape;111;p7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7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7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7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6" name="Google Shape;116;p73"/>
          <p:cNvSpPr txBox="1"/>
          <p:nvPr>
            <p:ph idx="1" type="body"/>
          </p:nvPr>
        </p:nvSpPr>
        <p:spPr>
          <a:xfrm rot="5400000">
            <a:off x="2940300" y="-942431"/>
            <a:ext cx="3263400" cy="78867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7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7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9" name="Google Shape;119;p7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74"/>
          <p:cNvSpPr txBox="1"/>
          <p:nvPr>
            <p:ph type="title"/>
          </p:nvPr>
        </p:nvSpPr>
        <p:spPr>
          <a:xfrm rot="5400000">
            <a:off x="5350050" y="1467544"/>
            <a:ext cx="4359000" cy="19716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2" name="Google Shape;122;p74"/>
          <p:cNvSpPr txBox="1"/>
          <p:nvPr>
            <p:ph idx="1" type="body"/>
          </p:nvPr>
        </p:nvSpPr>
        <p:spPr>
          <a:xfrm rot="5400000">
            <a:off x="1349475" y="-447056"/>
            <a:ext cx="4359000" cy="58008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7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7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7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 name="Shape 130"/>
        <p:cNvGrpSpPr/>
        <p:nvPr/>
      </p:nvGrpSpPr>
      <p:grpSpPr>
        <a:xfrm>
          <a:off x="0" y="0"/>
          <a:ext cx="0" cy="0"/>
          <a:chOff x="0" y="0"/>
          <a:chExt cx="0" cy="0"/>
        </a:xfrm>
      </p:grpSpPr>
      <p:sp>
        <p:nvSpPr>
          <p:cNvPr id="131" name="Google Shape;131;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2" name="Google Shape;132;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3" name="Google Shape;13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6" name="Google Shape;136;p4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7" name="Google Shape;13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sp>
        <p:nvSpPr>
          <p:cNvPr id="139" name="Google Shape;139;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0" name="Google Shape;140;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3" name="Google Shape;143;p5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4" name="Google Shape;144;p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5" name="Google Shape;145;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 name="Google Shape;148;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sp>
        <p:nvSpPr>
          <p:cNvPr id="150" name="Google Shape;150;p6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1" name="Google Shape;151;p6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2" name="Google Shape;152;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3" name="Shape 153"/>
        <p:cNvGrpSpPr/>
        <p:nvPr/>
      </p:nvGrpSpPr>
      <p:grpSpPr>
        <a:xfrm>
          <a:off x="0" y="0"/>
          <a:ext cx="0" cy="0"/>
          <a:chOff x="0" y="0"/>
          <a:chExt cx="0" cy="0"/>
        </a:xfrm>
      </p:grpSpPr>
      <p:sp>
        <p:nvSpPr>
          <p:cNvPr id="154" name="Google Shape;154;p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5" name="Google Shape;15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9" name="Google Shape;159;p6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0" name="Google Shape;160;p6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1" name="Google Shape;161;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64" name="Google Shape;164;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6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7" name="Google Shape;167;p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68" name="Google Shape;16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 name="Google Shape;31;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5" name="Google Shape;3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1" name="Google Shape;4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4" name="Google Shape;4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hyperlink" Target="mailto:ccolley@rentonschools.us" TargetMode="Externa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39"/>
          <p:cNvSpPr txBox="1"/>
          <p:nvPr/>
        </p:nvSpPr>
        <p:spPr>
          <a:xfrm>
            <a:off x="-39200" y="4938675"/>
            <a:ext cx="57084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Original slides by C.Colley </a:t>
            </a:r>
            <a:r>
              <a:rPr lang="en" sz="600" u="sng">
                <a:solidFill>
                  <a:schemeClr val="hlink"/>
                </a:solidFill>
                <a:hlinkClick r:id="rId1"/>
              </a:rPr>
              <a:t>ccolley@rentonschools.us</a:t>
            </a:r>
            <a:r>
              <a:rPr lang="en" sz="600"/>
              <a:t> </a:t>
            </a:r>
            <a:endParaRPr sz="600"/>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42"/>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42"/>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4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4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4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6" name="Shape 126"/>
        <p:cNvGrpSpPr/>
        <p:nvPr/>
      </p:nvGrpSpPr>
      <p:grpSpPr>
        <a:xfrm>
          <a:off x="0" y="0"/>
          <a:ext cx="0" cy="0"/>
          <a:chOff x="0" y="0"/>
          <a:chExt cx="0" cy="0"/>
        </a:xfrm>
      </p:grpSpPr>
      <p:sp>
        <p:nvSpPr>
          <p:cNvPr id="127" name="Google Shape;127;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8" name="Google Shape;128;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9" name="Google Shape;12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g"/><Relationship Id="rId6" Type="http://schemas.openxmlformats.org/officeDocument/2006/relationships/image" Target="../media/image2.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0" Type="http://schemas.openxmlformats.org/officeDocument/2006/relationships/image" Target="../media/image36.jp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4.jpg"/><Relationship Id="rId9" Type="http://schemas.openxmlformats.org/officeDocument/2006/relationships/image" Target="../media/image29.jpg"/><Relationship Id="rId5" Type="http://schemas.openxmlformats.org/officeDocument/2006/relationships/image" Target="../media/image12.jpg"/><Relationship Id="rId6" Type="http://schemas.openxmlformats.org/officeDocument/2006/relationships/image" Target="../media/image28.jpg"/><Relationship Id="rId7" Type="http://schemas.openxmlformats.org/officeDocument/2006/relationships/image" Target="../media/image21.jpg"/><Relationship Id="rId8"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hyperlink" Target="http://www.youtube.com/watch?v=3UK4vKYtChY" TargetMode="External"/><Relationship Id="rId4" Type="http://schemas.openxmlformats.org/officeDocument/2006/relationships/image" Target="../media/image31.jpg"/><Relationship Id="rId5"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92.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11" Type="http://schemas.openxmlformats.org/officeDocument/2006/relationships/image" Target="../media/image36.jpg"/><Relationship Id="rId10" Type="http://schemas.openxmlformats.org/officeDocument/2006/relationships/image" Target="../media/image29.jp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22.png"/><Relationship Id="rId9" Type="http://schemas.openxmlformats.org/officeDocument/2006/relationships/image" Target="../media/image40.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28.jpg"/><Relationship Id="rId8"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drive.google.com/file/d/1Tqax9dTOHJGqH4_iEcDrmNk6boo2KXUf/view" TargetMode="Externa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ambitiousscienceteaching.org/tool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53.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49.jpg"/><Relationship Id="rId5" Type="http://schemas.openxmlformats.org/officeDocument/2006/relationships/image" Target="../media/image52.jpg"/><Relationship Id="rId6" Type="http://schemas.openxmlformats.org/officeDocument/2006/relationships/image" Target="../media/image57.jpg"/><Relationship Id="rId7" Type="http://schemas.openxmlformats.org/officeDocument/2006/relationships/image" Target="../media/image68.jpg"/><Relationship Id="rId8"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69.png"/><Relationship Id="rId5"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66.png"/><Relationship Id="rId4" Type="http://schemas.openxmlformats.org/officeDocument/2006/relationships/image" Target="../media/image70.png"/><Relationship Id="rId5" Type="http://schemas.openxmlformats.org/officeDocument/2006/relationships/image" Target="../media/image9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76.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77.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82.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89.jpg"/><Relationship Id="rId4" Type="http://schemas.openxmlformats.org/officeDocument/2006/relationships/image" Target="../media/image83.png"/><Relationship Id="rId5" Type="http://schemas.openxmlformats.org/officeDocument/2006/relationships/image" Target="../media/image78.png"/><Relationship Id="rId6" Type="http://schemas.openxmlformats.org/officeDocument/2006/relationships/image" Target="../media/image8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hyperlink" Target="http://drive.google.com/file/d/1ZxuViJ1ST6DbMd4NrFK9NaHljvIYv7wJ/view" TargetMode="External"/><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AKPEU5ZOROY"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3.jpg"/><Relationship Id="rId12"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14.jpg"/><Relationship Id="rId9" Type="http://schemas.openxmlformats.org/officeDocument/2006/relationships/image" Target="../media/image27.jpg"/><Relationship Id="rId5" Type="http://schemas.openxmlformats.org/officeDocument/2006/relationships/image" Target="../media/image12.jpg"/><Relationship Id="rId6" Type="http://schemas.openxmlformats.org/officeDocument/2006/relationships/image" Target="../media/image25.jpg"/><Relationship Id="rId7" Type="http://schemas.openxmlformats.org/officeDocument/2006/relationships/image" Target="../media/image16.jpg"/><Relationship Id="rId8"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rive.google.com/file/d/11L_8rSMSlfzDDAYfHf9V53SZdh81GgVg/view" TargetMode="Externa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hyperlink" Target="http://www.ambitiousscienceteaching.org" TargetMode="External"/><Relationship Id="rId5"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74" name="Shape 174"/>
        <p:cNvGrpSpPr/>
        <p:nvPr/>
      </p:nvGrpSpPr>
      <p:grpSpPr>
        <a:xfrm>
          <a:off x="0" y="0"/>
          <a:ext cx="0" cy="0"/>
          <a:chOff x="0" y="0"/>
          <a:chExt cx="0" cy="0"/>
        </a:xfrm>
      </p:grpSpPr>
      <p:sp>
        <p:nvSpPr>
          <p:cNvPr id="175" name="Google Shape;175;p1"/>
          <p:cNvSpPr txBox="1"/>
          <p:nvPr>
            <p:ph type="ctrTitle"/>
          </p:nvPr>
        </p:nvSpPr>
        <p:spPr>
          <a:xfrm>
            <a:off x="374225" y="721350"/>
            <a:ext cx="6132600" cy="986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600">
                <a:solidFill>
                  <a:srgbClr val="38761D"/>
                </a:solidFill>
                <a:latin typeface="Bree Serif"/>
                <a:ea typeface="Bree Serif"/>
                <a:cs typeface="Bree Serif"/>
                <a:sym typeface="Bree Serif"/>
              </a:rPr>
              <a:t>Introduction to Ambitious Science Teaching</a:t>
            </a:r>
            <a:endParaRPr sz="3600">
              <a:solidFill>
                <a:srgbClr val="38761D"/>
              </a:solidFill>
              <a:latin typeface="Bree Serif"/>
              <a:ea typeface="Bree Serif"/>
              <a:cs typeface="Bree Serif"/>
              <a:sym typeface="Bree Serif"/>
            </a:endParaRPr>
          </a:p>
        </p:txBody>
      </p:sp>
      <p:pic>
        <p:nvPicPr>
          <p:cNvPr id="176" name="Google Shape;176;p1"/>
          <p:cNvPicPr preferRelativeResize="0"/>
          <p:nvPr/>
        </p:nvPicPr>
        <p:blipFill rotWithShape="1">
          <a:blip r:embed="rId3">
            <a:alphaModFix/>
          </a:blip>
          <a:srcRect b="0" l="0" r="0" t="0"/>
          <a:stretch/>
        </p:blipFill>
        <p:spPr>
          <a:xfrm>
            <a:off x="6956260" y="2017650"/>
            <a:ext cx="2187743" cy="1607868"/>
          </a:xfrm>
          <a:prstGeom prst="rect">
            <a:avLst/>
          </a:prstGeom>
          <a:noFill/>
          <a:ln>
            <a:noFill/>
          </a:ln>
        </p:spPr>
      </p:pic>
      <p:pic>
        <p:nvPicPr>
          <p:cNvPr id="177" name="Google Shape;177;p1"/>
          <p:cNvPicPr preferRelativeResize="0"/>
          <p:nvPr/>
        </p:nvPicPr>
        <p:blipFill rotWithShape="1">
          <a:blip r:embed="rId4">
            <a:alphaModFix/>
          </a:blip>
          <a:srcRect b="14114" l="0" r="20641" t="10961"/>
          <a:stretch/>
        </p:blipFill>
        <p:spPr>
          <a:xfrm>
            <a:off x="6956260" y="3625505"/>
            <a:ext cx="2187743" cy="1517995"/>
          </a:xfrm>
          <a:prstGeom prst="rect">
            <a:avLst/>
          </a:prstGeom>
          <a:noFill/>
          <a:ln>
            <a:noFill/>
          </a:ln>
        </p:spPr>
      </p:pic>
      <p:pic>
        <p:nvPicPr>
          <p:cNvPr id="178" name="Google Shape;178;p1"/>
          <p:cNvPicPr preferRelativeResize="0"/>
          <p:nvPr/>
        </p:nvPicPr>
        <p:blipFill rotWithShape="1">
          <a:blip r:embed="rId5">
            <a:alphaModFix/>
          </a:blip>
          <a:srcRect b="27311" l="22010" r="11410" t="25688"/>
          <a:stretch/>
        </p:blipFill>
        <p:spPr>
          <a:xfrm>
            <a:off x="6956250" y="0"/>
            <a:ext cx="2187743" cy="2017653"/>
          </a:xfrm>
          <a:prstGeom prst="rect">
            <a:avLst/>
          </a:prstGeom>
          <a:noFill/>
          <a:ln>
            <a:noFill/>
          </a:ln>
        </p:spPr>
      </p:pic>
      <p:sp>
        <p:nvSpPr>
          <p:cNvPr id="179" name="Google Shape;179;p1"/>
          <p:cNvSpPr txBox="1"/>
          <p:nvPr/>
        </p:nvSpPr>
        <p:spPr>
          <a:xfrm rot="-904283">
            <a:off x="9351" y="1861503"/>
            <a:ext cx="2428639" cy="65277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1155CC"/>
                </a:solidFill>
                <a:latin typeface="Archivo Black"/>
                <a:ea typeface="Archivo Black"/>
                <a:cs typeface="Archivo Black"/>
                <a:sym typeface="Archivo Black"/>
              </a:rPr>
              <a:t>Welcome!</a:t>
            </a:r>
            <a:endParaRPr b="0" i="0" sz="2800" u="none" cap="none" strike="noStrike">
              <a:solidFill>
                <a:srgbClr val="1155CC"/>
              </a:solidFill>
              <a:latin typeface="Archivo Black"/>
              <a:ea typeface="Archivo Black"/>
              <a:cs typeface="Archivo Black"/>
              <a:sym typeface="Archivo Black"/>
            </a:endParaRPr>
          </a:p>
        </p:txBody>
      </p:sp>
      <p:pic>
        <p:nvPicPr>
          <p:cNvPr id="180" name="Google Shape;180;p1"/>
          <p:cNvPicPr preferRelativeResize="0"/>
          <p:nvPr/>
        </p:nvPicPr>
        <p:blipFill rotWithShape="1">
          <a:blip r:embed="rId6">
            <a:alphaModFix/>
          </a:blip>
          <a:srcRect b="0" l="0" r="0" t="0"/>
          <a:stretch/>
        </p:blipFill>
        <p:spPr>
          <a:xfrm>
            <a:off x="451873" y="2383800"/>
            <a:ext cx="1674855" cy="1607875"/>
          </a:xfrm>
          <a:prstGeom prst="rect">
            <a:avLst/>
          </a:prstGeom>
          <a:noFill/>
          <a:ln>
            <a:noFill/>
          </a:ln>
        </p:spPr>
      </p:pic>
      <p:sp>
        <p:nvSpPr>
          <p:cNvPr id="181" name="Google Shape;181;p1"/>
          <p:cNvSpPr txBox="1"/>
          <p:nvPr/>
        </p:nvSpPr>
        <p:spPr>
          <a:xfrm>
            <a:off x="318000" y="3775300"/>
            <a:ext cx="1878900" cy="46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0000"/>
                </a:solidFill>
                <a:latin typeface="Arial"/>
                <a:ea typeface="Arial"/>
                <a:cs typeface="Arial"/>
                <a:sym typeface="Arial"/>
              </a:rPr>
              <a:t>Sign-in &amp; Name tag</a:t>
            </a:r>
            <a:endParaRPr b="1" i="0" sz="2800" u="none" cap="none" strike="noStrike">
              <a:solidFill>
                <a:srgbClr val="FF0000"/>
              </a:solidFill>
              <a:latin typeface="Arial"/>
              <a:ea typeface="Arial"/>
              <a:cs typeface="Arial"/>
              <a:sym typeface="Arial"/>
            </a:endParaRPr>
          </a:p>
        </p:txBody>
      </p:sp>
      <p:cxnSp>
        <p:nvCxnSpPr>
          <p:cNvPr id="182" name="Google Shape;182;p1"/>
          <p:cNvCxnSpPr/>
          <p:nvPr/>
        </p:nvCxnSpPr>
        <p:spPr>
          <a:xfrm>
            <a:off x="3350450" y="2004513"/>
            <a:ext cx="0" cy="1122600"/>
          </a:xfrm>
          <a:prstGeom prst="straightConnector1">
            <a:avLst/>
          </a:prstGeom>
          <a:noFill/>
          <a:ln cap="flat" cmpd="sng" w="9525">
            <a:solidFill>
              <a:schemeClr val="dk2"/>
            </a:solidFill>
            <a:prstDash val="solid"/>
            <a:round/>
            <a:headEnd len="med" w="med" type="triangle"/>
            <a:tailEnd len="med" w="med" type="triangle"/>
          </a:ln>
        </p:spPr>
      </p:cxnSp>
      <p:cxnSp>
        <p:nvCxnSpPr>
          <p:cNvPr id="183" name="Google Shape;183;p1"/>
          <p:cNvCxnSpPr/>
          <p:nvPr/>
        </p:nvCxnSpPr>
        <p:spPr>
          <a:xfrm rot="10800000">
            <a:off x="2766650" y="2565813"/>
            <a:ext cx="1167600" cy="0"/>
          </a:xfrm>
          <a:prstGeom prst="straightConnector1">
            <a:avLst/>
          </a:prstGeom>
          <a:noFill/>
          <a:ln cap="flat" cmpd="sng" w="9525">
            <a:solidFill>
              <a:schemeClr val="dk2"/>
            </a:solidFill>
            <a:prstDash val="solid"/>
            <a:round/>
            <a:headEnd len="med" w="med" type="triangle"/>
            <a:tailEnd len="med" w="med" type="triangle"/>
          </a:ln>
        </p:spPr>
      </p:cxnSp>
      <p:sp>
        <p:nvSpPr>
          <p:cNvPr id="184" name="Google Shape;184;p1"/>
          <p:cNvSpPr/>
          <p:nvPr/>
        </p:nvSpPr>
        <p:spPr>
          <a:xfrm>
            <a:off x="3199175" y="2450388"/>
            <a:ext cx="63600" cy="636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
          <p:cNvSpPr/>
          <p:nvPr/>
        </p:nvSpPr>
        <p:spPr>
          <a:xfrm>
            <a:off x="3351575" y="2602788"/>
            <a:ext cx="63600" cy="63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
          <p:cNvSpPr/>
          <p:nvPr/>
        </p:nvSpPr>
        <p:spPr>
          <a:xfrm>
            <a:off x="3503975" y="2297988"/>
            <a:ext cx="63600" cy="636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
          <p:cNvSpPr/>
          <p:nvPr/>
        </p:nvSpPr>
        <p:spPr>
          <a:xfrm>
            <a:off x="3656375" y="2907588"/>
            <a:ext cx="63600" cy="636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
          <p:cNvSpPr/>
          <p:nvPr/>
        </p:nvSpPr>
        <p:spPr>
          <a:xfrm>
            <a:off x="3808775" y="3059988"/>
            <a:ext cx="63600" cy="63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
          <p:cNvSpPr txBox="1"/>
          <p:nvPr/>
        </p:nvSpPr>
        <p:spPr>
          <a:xfrm>
            <a:off x="2571425" y="3409050"/>
            <a:ext cx="1928700" cy="46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0000FF"/>
                </a:solidFill>
                <a:latin typeface="Arial"/>
                <a:ea typeface="Arial"/>
                <a:cs typeface="Arial"/>
                <a:sym typeface="Arial"/>
              </a:rPr>
              <a:t>Plot Your Dot</a:t>
            </a:r>
            <a:endParaRPr b="1" i="0" sz="2800" u="none" cap="none" strike="noStrike">
              <a:solidFill>
                <a:srgbClr val="0000FF"/>
              </a:solidFill>
              <a:latin typeface="Arial"/>
              <a:ea typeface="Arial"/>
              <a:cs typeface="Arial"/>
              <a:sym typeface="Arial"/>
            </a:endParaRPr>
          </a:p>
        </p:txBody>
      </p:sp>
      <p:sp>
        <p:nvSpPr>
          <p:cNvPr id="190" name="Google Shape;190;p1"/>
          <p:cNvSpPr txBox="1"/>
          <p:nvPr/>
        </p:nvSpPr>
        <p:spPr>
          <a:xfrm>
            <a:off x="4572000" y="3517200"/>
            <a:ext cx="2343000" cy="46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FF9900"/>
                </a:solidFill>
                <a:latin typeface="Arial"/>
                <a:ea typeface="Arial"/>
                <a:cs typeface="Arial"/>
                <a:sym typeface="Arial"/>
              </a:rPr>
              <a:t>Science experience bar graph</a:t>
            </a:r>
            <a:endParaRPr b="1" i="0" sz="2800" u="none" cap="none" strike="noStrike">
              <a:solidFill>
                <a:srgbClr val="FF9900"/>
              </a:solidFill>
              <a:latin typeface="Arial"/>
              <a:ea typeface="Arial"/>
              <a:cs typeface="Arial"/>
              <a:sym typeface="Arial"/>
            </a:endParaRPr>
          </a:p>
        </p:txBody>
      </p:sp>
      <p:pic>
        <p:nvPicPr>
          <p:cNvPr id="191" name="Google Shape;191;p1"/>
          <p:cNvPicPr preferRelativeResize="0"/>
          <p:nvPr/>
        </p:nvPicPr>
        <p:blipFill rotWithShape="1">
          <a:blip r:embed="rId7">
            <a:alphaModFix/>
          </a:blip>
          <a:srcRect b="0" l="0" r="0" t="0"/>
          <a:stretch/>
        </p:blipFill>
        <p:spPr>
          <a:xfrm>
            <a:off x="5165776" y="2255250"/>
            <a:ext cx="1307448" cy="1261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0"/>
          <p:cNvSpPr/>
          <p:nvPr/>
        </p:nvSpPr>
        <p:spPr>
          <a:xfrm flipH="1">
            <a:off x="48034" y="667794"/>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8" name="Google Shape;288;p10"/>
          <p:cNvSpPr txBox="1"/>
          <p:nvPr/>
        </p:nvSpPr>
        <p:spPr>
          <a:xfrm>
            <a:off x="116831" y="124265"/>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Grade 4 Sound Unit Trajectory </a:t>
            </a:r>
            <a:endParaRPr b="1" i="0" sz="24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Student Learning</a:t>
            </a:r>
            <a:endParaRPr b="0" i="0" sz="1400" u="none" cap="none" strike="noStrike">
              <a:solidFill>
                <a:srgbClr val="FF9900"/>
              </a:solidFill>
              <a:latin typeface="Arial"/>
              <a:ea typeface="Arial"/>
              <a:cs typeface="Arial"/>
              <a:sym typeface="Arial"/>
            </a:endParaRPr>
          </a:p>
        </p:txBody>
      </p:sp>
      <p:grpSp>
        <p:nvGrpSpPr>
          <p:cNvPr id="289" name="Google Shape;289;p10"/>
          <p:cNvGrpSpPr/>
          <p:nvPr/>
        </p:nvGrpSpPr>
        <p:grpSpPr>
          <a:xfrm>
            <a:off x="48025" y="2061295"/>
            <a:ext cx="1277100" cy="1111355"/>
            <a:chOff x="48025" y="2061295"/>
            <a:chExt cx="1277100" cy="1111355"/>
          </a:xfrm>
        </p:grpSpPr>
        <p:sp>
          <p:nvSpPr>
            <p:cNvPr id="290" name="Google Shape;290;p10"/>
            <p:cNvSpPr/>
            <p:nvPr/>
          </p:nvSpPr>
          <p:spPr>
            <a:xfrm>
              <a:off x="312224" y="20612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10"/>
            <p:cNvSpPr txBox="1"/>
            <p:nvPr/>
          </p:nvSpPr>
          <p:spPr>
            <a:xfrm>
              <a:off x="48025" y="27802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292" name="Google Shape;292;p10"/>
            <p:cNvPicPr preferRelativeResize="0"/>
            <p:nvPr/>
          </p:nvPicPr>
          <p:blipFill rotWithShape="1">
            <a:blip r:embed="rId3">
              <a:alphaModFix/>
            </a:blip>
            <a:srcRect b="0" l="48524" r="26521" t="13434"/>
            <a:stretch/>
          </p:blipFill>
          <p:spPr>
            <a:xfrm>
              <a:off x="350675" y="2105150"/>
              <a:ext cx="818700" cy="621300"/>
            </a:xfrm>
            <a:prstGeom prst="ellipse">
              <a:avLst/>
            </a:prstGeom>
            <a:noFill/>
            <a:ln>
              <a:noFill/>
            </a:ln>
          </p:spPr>
        </p:pic>
      </p:grpSp>
      <p:grpSp>
        <p:nvGrpSpPr>
          <p:cNvPr id="293" name="Google Shape;293;p10"/>
          <p:cNvGrpSpPr/>
          <p:nvPr/>
        </p:nvGrpSpPr>
        <p:grpSpPr>
          <a:xfrm>
            <a:off x="4309779" y="581222"/>
            <a:ext cx="964521" cy="1231128"/>
            <a:chOff x="3369354" y="1009972"/>
            <a:chExt cx="964521" cy="1231128"/>
          </a:xfrm>
        </p:grpSpPr>
        <p:sp>
          <p:nvSpPr>
            <p:cNvPr id="294" name="Google Shape;294;p10"/>
            <p:cNvSpPr/>
            <p:nvPr/>
          </p:nvSpPr>
          <p:spPr>
            <a:xfrm>
              <a:off x="3369354" y="100997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10"/>
            <p:cNvSpPr txBox="1"/>
            <p:nvPr/>
          </p:nvSpPr>
          <p:spPr>
            <a:xfrm>
              <a:off x="3369375" y="168700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296" name="Google Shape;296;p10"/>
            <p:cNvPicPr preferRelativeResize="0"/>
            <p:nvPr/>
          </p:nvPicPr>
          <p:blipFill rotWithShape="1">
            <a:blip r:embed="rId4">
              <a:alphaModFix/>
            </a:blip>
            <a:srcRect b="18002" l="0" r="0" t="17996"/>
            <a:stretch/>
          </p:blipFill>
          <p:spPr>
            <a:xfrm rot="-5400000">
              <a:off x="3503688" y="917725"/>
              <a:ext cx="657300" cy="870300"/>
            </a:xfrm>
            <a:prstGeom prst="ellipse">
              <a:avLst/>
            </a:prstGeom>
            <a:noFill/>
            <a:ln>
              <a:noFill/>
            </a:ln>
          </p:spPr>
        </p:pic>
      </p:grpSp>
      <p:grpSp>
        <p:nvGrpSpPr>
          <p:cNvPr id="297" name="Google Shape;297;p10"/>
          <p:cNvGrpSpPr/>
          <p:nvPr/>
        </p:nvGrpSpPr>
        <p:grpSpPr>
          <a:xfrm>
            <a:off x="7206199" y="298793"/>
            <a:ext cx="1596900" cy="1262489"/>
            <a:chOff x="7221974" y="533393"/>
            <a:chExt cx="1596900" cy="1262489"/>
          </a:xfrm>
        </p:grpSpPr>
        <p:sp>
          <p:nvSpPr>
            <p:cNvPr id="298" name="Google Shape;298;p10"/>
            <p:cNvSpPr/>
            <p:nvPr/>
          </p:nvSpPr>
          <p:spPr>
            <a:xfrm>
              <a:off x="7536370" y="5333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9" name="Google Shape;299;p10"/>
            <p:cNvSpPr txBox="1"/>
            <p:nvPr/>
          </p:nvSpPr>
          <p:spPr>
            <a:xfrm>
              <a:off x="7221974" y="12417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300" name="Google Shape;300;p10"/>
            <p:cNvPicPr preferRelativeResize="0"/>
            <p:nvPr/>
          </p:nvPicPr>
          <p:blipFill rotWithShape="1">
            <a:blip r:embed="rId5">
              <a:alphaModFix/>
            </a:blip>
            <a:srcRect b="1247" l="0" r="0" t="1257"/>
            <a:stretch/>
          </p:blipFill>
          <p:spPr>
            <a:xfrm rot="-5400000">
              <a:off x="7666725" y="450750"/>
              <a:ext cx="653700" cy="851100"/>
            </a:xfrm>
            <a:prstGeom prst="ellipse">
              <a:avLst/>
            </a:prstGeom>
            <a:noFill/>
            <a:ln>
              <a:noFill/>
            </a:ln>
          </p:spPr>
        </p:pic>
      </p:grpSp>
      <p:grpSp>
        <p:nvGrpSpPr>
          <p:cNvPr id="301" name="Google Shape;301;p10"/>
          <p:cNvGrpSpPr/>
          <p:nvPr/>
        </p:nvGrpSpPr>
        <p:grpSpPr>
          <a:xfrm>
            <a:off x="2155374" y="1068686"/>
            <a:ext cx="1044300" cy="1207689"/>
            <a:chOff x="2155374" y="1068686"/>
            <a:chExt cx="1044300" cy="1207689"/>
          </a:xfrm>
        </p:grpSpPr>
        <p:sp>
          <p:nvSpPr>
            <p:cNvPr id="302" name="Google Shape;302;p10"/>
            <p:cNvSpPr/>
            <p:nvPr/>
          </p:nvSpPr>
          <p:spPr>
            <a:xfrm>
              <a:off x="2193187" y="10686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3" name="Google Shape;303;p10"/>
            <p:cNvPicPr preferRelativeResize="0"/>
            <p:nvPr/>
          </p:nvPicPr>
          <p:blipFill rotWithShape="1">
            <a:blip r:embed="rId6">
              <a:alphaModFix/>
            </a:blip>
            <a:srcRect b="0" l="6240" r="6239" t="0"/>
            <a:stretch/>
          </p:blipFill>
          <p:spPr>
            <a:xfrm>
              <a:off x="2241025" y="1100975"/>
              <a:ext cx="818700" cy="621300"/>
            </a:xfrm>
            <a:prstGeom prst="ellipse">
              <a:avLst/>
            </a:prstGeom>
            <a:noFill/>
            <a:ln>
              <a:noFill/>
            </a:ln>
          </p:spPr>
        </p:pic>
        <p:sp>
          <p:nvSpPr>
            <p:cNvPr id="304" name="Google Shape;304;p10"/>
            <p:cNvSpPr txBox="1"/>
            <p:nvPr/>
          </p:nvSpPr>
          <p:spPr>
            <a:xfrm>
              <a:off x="2155374" y="1722275"/>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Decibels at a Distance</a:t>
              </a:r>
              <a:endParaRPr b="1" i="0" sz="1400" u="none" cap="none" strike="noStrike">
                <a:solidFill>
                  <a:srgbClr val="0B5394"/>
                </a:solidFill>
                <a:latin typeface="Arial"/>
                <a:ea typeface="Arial"/>
                <a:cs typeface="Arial"/>
                <a:sym typeface="Arial"/>
              </a:endParaRPr>
            </a:p>
          </p:txBody>
        </p:sp>
      </p:grpSp>
      <p:grpSp>
        <p:nvGrpSpPr>
          <p:cNvPr id="305" name="Google Shape;305;p10"/>
          <p:cNvGrpSpPr/>
          <p:nvPr/>
        </p:nvGrpSpPr>
        <p:grpSpPr>
          <a:xfrm>
            <a:off x="1169377" y="1501541"/>
            <a:ext cx="1153200" cy="1278719"/>
            <a:chOff x="1169377" y="1501541"/>
            <a:chExt cx="1153200" cy="1278719"/>
          </a:xfrm>
        </p:grpSpPr>
        <p:sp>
          <p:nvSpPr>
            <p:cNvPr id="306" name="Google Shape;306;p10"/>
            <p:cNvSpPr/>
            <p:nvPr/>
          </p:nvSpPr>
          <p:spPr>
            <a:xfrm>
              <a:off x="1200019" y="15015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7" name="Google Shape;307;p10"/>
            <p:cNvPicPr preferRelativeResize="0"/>
            <p:nvPr/>
          </p:nvPicPr>
          <p:blipFill rotWithShape="1">
            <a:blip r:embed="rId7">
              <a:alphaModFix/>
            </a:blip>
            <a:srcRect b="22096" l="0" r="0" t="22102"/>
            <a:stretch/>
          </p:blipFill>
          <p:spPr>
            <a:xfrm>
              <a:off x="1247875" y="1533825"/>
              <a:ext cx="818700" cy="621300"/>
            </a:xfrm>
            <a:prstGeom prst="ellipse">
              <a:avLst/>
            </a:prstGeom>
            <a:noFill/>
            <a:ln>
              <a:noFill/>
            </a:ln>
          </p:spPr>
        </p:pic>
        <p:sp>
          <p:nvSpPr>
            <p:cNvPr id="308" name="Google Shape;308;p10"/>
            <p:cNvSpPr txBox="1"/>
            <p:nvPr/>
          </p:nvSpPr>
          <p:spPr>
            <a:xfrm>
              <a:off x="1169377" y="22261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Human Systems</a:t>
              </a:r>
              <a:endParaRPr b="1" i="0" sz="1400" u="none" cap="none" strike="noStrike">
                <a:solidFill>
                  <a:srgbClr val="0B5394"/>
                </a:solidFill>
                <a:latin typeface="Arial"/>
                <a:ea typeface="Arial"/>
                <a:cs typeface="Arial"/>
                <a:sym typeface="Arial"/>
              </a:endParaRPr>
            </a:p>
          </p:txBody>
        </p:sp>
      </p:grpSp>
      <p:grpSp>
        <p:nvGrpSpPr>
          <p:cNvPr id="309" name="Google Shape;309;p10"/>
          <p:cNvGrpSpPr/>
          <p:nvPr/>
        </p:nvGrpSpPr>
        <p:grpSpPr>
          <a:xfrm>
            <a:off x="6275514" y="393666"/>
            <a:ext cx="1153200" cy="1328606"/>
            <a:chOff x="4346627" y="848791"/>
            <a:chExt cx="1153200" cy="1328606"/>
          </a:xfrm>
        </p:grpSpPr>
        <p:sp>
          <p:nvSpPr>
            <p:cNvPr id="310" name="Google Shape;310;p10"/>
            <p:cNvSpPr/>
            <p:nvPr/>
          </p:nvSpPr>
          <p:spPr>
            <a:xfrm>
              <a:off x="4443073" y="84879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1" name="Google Shape;311;p10"/>
            <p:cNvPicPr preferRelativeResize="0"/>
            <p:nvPr/>
          </p:nvPicPr>
          <p:blipFill rotWithShape="1">
            <a:blip r:embed="rId8">
              <a:alphaModFix/>
            </a:blip>
            <a:srcRect b="21542" l="0" r="0" t="21541"/>
            <a:stretch/>
          </p:blipFill>
          <p:spPr>
            <a:xfrm>
              <a:off x="4501175" y="881038"/>
              <a:ext cx="818700" cy="621300"/>
            </a:xfrm>
            <a:prstGeom prst="ellipse">
              <a:avLst/>
            </a:prstGeom>
            <a:noFill/>
            <a:ln>
              <a:noFill/>
            </a:ln>
          </p:spPr>
        </p:pic>
        <p:sp>
          <p:nvSpPr>
            <p:cNvPr id="312" name="Google Shape;312;p10"/>
            <p:cNvSpPr txBox="1"/>
            <p:nvPr/>
          </p:nvSpPr>
          <p:spPr>
            <a:xfrm>
              <a:off x="4346627" y="1623297"/>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Insulation: Stop that sound!</a:t>
              </a:r>
              <a:endParaRPr b="1" i="0" sz="1400" u="none" cap="none" strike="noStrike">
                <a:solidFill>
                  <a:srgbClr val="0B5394"/>
                </a:solidFill>
                <a:latin typeface="Arial"/>
                <a:ea typeface="Arial"/>
                <a:cs typeface="Arial"/>
                <a:sym typeface="Arial"/>
              </a:endParaRPr>
            </a:p>
          </p:txBody>
        </p:sp>
      </p:grpSp>
      <p:grpSp>
        <p:nvGrpSpPr>
          <p:cNvPr id="313" name="Google Shape;313;p10"/>
          <p:cNvGrpSpPr/>
          <p:nvPr/>
        </p:nvGrpSpPr>
        <p:grpSpPr>
          <a:xfrm>
            <a:off x="5171487" y="425866"/>
            <a:ext cx="1225200" cy="1296409"/>
            <a:chOff x="5247687" y="654466"/>
            <a:chExt cx="1225200" cy="1296409"/>
          </a:xfrm>
        </p:grpSpPr>
        <p:sp>
          <p:nvSpPr>
            <p:cNvPr id="314" name="Google Shape;314;p10"/>
            <p:cNvSpPr/>
            <p:nvPr/>
          </p:nvSpPr>
          <p:spPr>
            <a:xfrm>
              <a:off x="5392823" y="6544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5" name="Google Shape;315;p10"/>
            <p:cNvPicPr preferRelativeResize="0"/>
            <p:nvPr/>
          </p:nvPicPr>
          <p:blipFill rotWithShape="1">
            <a:blip r:embed="rId9">
              <a:alphaModFix/>
            </a:blip>
            <a:srcRect b="38934" l="10543" r="33612" t="18685"/>
            <a:stretch/>
          </p:blipFill>
          <p:spPr>
            <a:xfrm>
              <a:off x="5450925" y="686713"/>
              <a:ext cx="818700" cy="621300"/>
            </a:xfrm>
            <a:prstGeom prst="ellipse">
              <a:avLst/>
            </a:prstGeom>
            <a:noFill/>
            <a:ln>
              <a:noFill/>
            </a:ln>
          </p:spPr>
        </p:pic>
        <p:sp>
          <p:nvSpPr>
            <p:cNvPr id="316" name="Google Shape;316;p10"/>
            <p:cNvSpPr txBox="1"/>
            <p:nvPr/>
          </p:nvSpPr>
          <p:spPr>
            <a:xfrm>
              <a:off x="5247687" y="13967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Matter &amp; Energy: Knock, Knock!</a:t>
              </a:r>
              <a:endParaRPr b="1" i="0" sz="1400" u="none" cap="none" strike="noStrike">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p:txBody>
        </p:sp>
      </p:grpSp>
      <p:grpSp>
        <p:nvGrpSpPr>
          <p:cNvPr id="317" name="Google Shape;317;p10"/>
          <p:cNvGrpSpPr/>
          <p:nvPr/>
        </p:nvGrpSpPr>
        <p:grpSpPr>
          <a:xfrm>
            <a:off x="3232574" y="826516"/>
            <a:ext cx="1044300" cy="1229134"/>
            <a:chOff x="3232574" y="826516"/>
            <a:chExt cx="1044300" cy="1229134"/>
          </a:xfrm>
        </p:grpSpPr>
        <p:sp>
          <p:nvSpPr>
            <p:cNvPr id="318" name="Google Shape;318;p10"/>
            <p:cNvSpPr/>
            <p:nvPr/>
          </p:nvSpPr>
          <p:spPr>
            <a:xfrm>
              <a:off x="3270911" y="82651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9" name="Google Shape;319;p10"/>
            <p:cNvPicPr preferRelativeResize="0"/>
            <p:nvPr/>
          </p:nvPicPr>
          <p:blipFill rotWithShape="1">
            <a:blip r:embed="rId10">
              <a:alphaModFix/>
            </a:blip>
            <a:srcRect b="0" l="583" r="582" t="0"/>
            <a:stretch/>
          </p:blipFill>
          <p:spPr>
            <a:xfrm>
              <a:off x="3329013" y="858763"/>
              <a:ext cx="818700" cy="621300"/>
            </a:xfrm>
            <a:prstGeom prst="ellipse">
              <a:avLst/>
            </a:prstGeom>
            <a:noFill/>
            <a:ln>
              <a:noFill/>
            </a:ln>
          </p:spPr>
        </p:pic>
        <p:sp>
          <p:nvSpPr>
            <p:cNvPr id="320" name="Google Shape;320;p10"/>
            <p:cNvSpPr txBox="1"/>
            <p:nvPr/>
          </p:nvSpPr>
          <p:spPr>
            <a:xfrm>
              <a:off x="3232574" y="1501550"/>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Seeing sound waves</a:t>
              </a:r>
              <a:endParaRPr b="1" i="0" sz="1400" u="none" cap="none" strike="noStrike">
                <a:solidFill>
                  <a:srgbClr val="0B5394"/>
                </a:solidFill>
                <a:latin typeface="Arial"/>
                <a:ea typeface="Arial"/>
                <a:cs typeface="Arial"/>
                <a:sym typeface="Arial"/>
              </a:endParaRPr>
            </a:p>
          </p:txBody>
        </p:sp>
      </p:grpSp>
      <p:sp>
        <p:nvSpPr>
          <p:cNvPr id="321" name="Google Shape;321;p10"/>
          <p:cNvSpPr txBox="1"/>
          <p:nvPr/>
        </p:nvSpPr>
        <p:spPr>
          <a:xfrm>
            <a:off x="1495775" y="2988375"/>
            <a:ext cx="3555000" cy="191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69138"/>
                </a:solidFill>
                <a:latin typeface="Calibri"/>
                <a:ea typeface="Calibri"/>
                <a:cs typeface="Calibri"/>
                <a:sym typeface="Calibri"/>
              </a:rPr>
              <a:t>Big Ideas:</a:t>
            </a:r>
            <a:r>
              <a:rPr b="0" i="0" lang="en" sz="1400" u="none" cap="none" strike="noStrike">
                <a:solidFill>
                  <a:srgbClr val="E69138"/>
                </a:solidFill>
                <a:latin typeface="Calibri"/>
                <a:ea typeface="Calibri"/>
                <a:cs typeface="Calibri"/>
                <a:sym typeface="Calibri"/>
              </a:rPr>
              <a:t> </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Vibrations make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Representing qualities of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Relationships between:</a:t>
            </a:r>
            <a:endParaRPr b="0" i="0" sz="1400" u="none" cap="none" strike="noStrike">
              <a:solidFill>
                <a:srgbClr val="E69138"/>
              </a:solidFill>
              <a:latin typeface="Calibri"/>
              <a:ea typeface="Calibri"/>
              <a:cs typeface="Calibri"/>
              <a:sym typeface="Calibri"/>
            </a:endParaRPr>
          </a:p>
          <a:p>
            <a:pPr indent="-203200" lvl="1" marL="5715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Force, vibrations, energy, and volume</a:t>
            </a:r>
            <a:endParaRPr b="0" i="0" sz="1400" u="none" cap="none" strike="noStrike">
              <a:solidFill>
                <a:srgbClr val="E69138"/>
              </a:solidFill>
              <a:latin typeface="Calibri"/>
              <a:ea typeface="Calibri"/>
              <a:cs typeface="Calibri"/>
              <a:sym typeface="Calibri"/>
            </a:endParaRPr>
          </a:p>
          <a:p>
            <a:pPr indent="-203200" lvl="1" marL="5715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Force, volume, distance</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p:txBody>
      </p:sp>
      <p:sp>
        <p:nvSpPr>
          <p:cNvPr id="322" name="Google Shape;322;p10"/>
          <p:cNvSpPr txBox="1"/>
          <p:nvPr/>
        </p:nvSpPr>
        <p:spPr>
          <a:xfrm>
            <a:off x="5221425" y="2988388"/>
            <a:ext cx="3069600" cy="3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69138"/>
                </a:solidFill>
                <a:latin typeface="Calibri"/>
                <a:ea typeface="Calibri"/>
                <a:cs typeface="Calibri"/>
                <a:sym typeface="Calibri"/>
              </a:rPr>
              <a:t>Big Ideas:</a:t>
            </a:r>
            <a:r>
              <a:rPr b="0" i="0" lang="en" sz="1400" u="none" cap="none" strike="noStrike">
                <a:solidFill>
                  <a:srgbClr val="E69138"/>
                </a:solidFill>
                <a:latin typeface="Calibri"/>
                <a:ea typeface="Calibri"/>
                <a:cs typeface="Calibri"/>
                <a:sym typeface="Calibri"/>
              </a:rPr>
              <a:t> </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Energy transfers through matter</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Matter is made of particles</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How can we manipulate energy to solve problems</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p:txBody>
      </p:sp>
      <p:sp>
        <p:nvSpPr>
          <p:cNvPr id="323" name="Google Shape;323;p10"/>
          <p:cNvSpPr/>
          <p:nvPr/>
        </p:nvSpPr>
        <p:spPr>
          <a:xfrm rot="-5400000">
            <a:off x="2795925" y="1403356"/>
            <a:ext cx="67800" cy="2997600"/>
          </a:xfrm>
          <a:prstGeom prst="leftBracket">
            <a:avLst>
              <a:gd fmla="val 8333"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24" name="Google Shape;324;p10"/>
          <p:cNvSpPr/>
          <p:nvPr/>
        </p:nvSpPr>
        <p:spPr>
          <a:xfrm rot="-5400000">
            <a:off x="6316050" y="1786800"/>
            <a:ext cx="100200" cy="2183700"/>
          </a:xfrm>
          <a:prstGeom prst="leftBracket">
            <a:avLst>
              <a:gd fmla="val 8333"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325" name="Google Shape;325;p10"/>
          <p:cNvCxnSpPr/>
          <p:nvPr/>
        </p:nvCxnSpPr>
        <p:spPr>
          <a:xfrm>
            <a:off x="2467150" y="2547576"/>
            <a:ext cx="5849400" cy="0"/>
          </a:xfrm>
          <a:prstGeom prst="straightConnector1">
            <a:avLst/>
          </a:prstGeom>
          <a:noFill/>
          <a:ln cap="flat" cmpd="sng" w="38100">
            <a:solidFill>
              <a:srgbClr val="7F5AAB"/>
            </a:solidFill>
            <a:prstDash val="solid"/>
            <a:round/>
            <a:headEnd len="sm" w="sm" type="none"/>
            <a:tailEnd len="med" w="med" type="triangle"/>
          </a:ln>
        </p:spPr>
      </p:cxnSp>
      <p:sp>
        <p:nvSpPr>
          <p:cNvPr id="326" name="Google Shape;326;p10"/>
          <p:cNvSpPr txBox="1"/>
          <p:nvPr/>
        </p:nvSpPr>
        <p:spPr>
          <a:xfrm>
            <a:off x="4099550" y="2110763"/>
            <a:ext cx="3955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600" u="none" cap="none" strike="noStrike">
                <a:solidFill>
                  <a:srgbClr val="4E29AA"/>
                </a:solidFill>
                <a:latin typeface="Calibri"/>
                <a:ea typeface="Calibri"/>
                <a:cs typeface="Calibri"/>
                <a:sym typeface="Calibri"/>
              </a:rPr>
              <a:t>Noisy Places Engineering Design Project</a:t>
            </a:r>
            <a:endParaRPr b="1" i="0" sz="1600" u="none" cap="none" strike="noStrike">
              <a:solidFill>
                <a:srgbClr val="4E29AA"/>
              </a:solidFill>
              <a:latin typeface="Calibri"/>
              <a:ea typeface="Calibri"/>
              <a:cs typeface="Calibri"/>
              <a:sym typeface="Calibri"/>
            </a:endParaRPr>
          </a:p>
        </p:txBody>
      </p:sp>
      <p:sp>
        <p:nvSpPr>
          <p:cNvPr id="327" name="Google Shape;327;p10"/>
          <p:cNvSpPr txBox="1"/>
          <p:nvPr/>
        </p:nvSpPr>
        <p:spPr>
          <a:xfrm>
            <a:off x="263125" y="4567100"/>
            <a:ext cx="8394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latin typeface="Calibri"/>
                <a:ea typeface="Calibri"/>
                <a:cs typeface="Calibri"/>
                <a:sym typeface="Calibri"/>
              </a:rPr>
              <a:t>This is a very broad overview of this unit. There are more specific lessons and experiences than what is represented here in the teacher guide.</a:t>
            </a:r>
            <a:endParaRPr i="1" sz="1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2"/>
          <p:cNvSpPr txBox="1"/>
          <p:nvPr>
            <p:ph type="title"/>
          </p:nvPr>
        </p:nvSpPr>
        <p:spPr>
          <a:xfrm>
            <a:off x="277000" y="158825"/>
            <a:ext cx="3161100" cy="138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Ambitious Science Teaching: Sound Unit Overview</a:t>
            </a:r>
            <a:endParaRPr>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200">
              <a:solidFill>
                <a:srgbClr val="9900FF"/>
              </a:solidFill>
              <a:latin typeface="Bree Serif"/>
              <a:ea typeface="Bree Serif"/>
              <a:cs typeface="Bree Serif"/>
              <a:sym typeface="Bree Serif"/>
            </a:endParaRPr>
          </a:p>
        </p:txBody>
      </p:sp>
      <p:sp>
        <p:nvSpPr>
          <p:cNvPr id="333" name="Google Shape;333;p12"/>
          <p:cNvSpPr txBox="1"/>
          <p:nvPr>
            <p:ph idx="1" type="body"/>
          </p:nvPr>
        </p:nvSpPr>
        <p:spPr>
          <a:xfrm>
            <a:off x="152225" y="1724848"/>
            <a:ext cx="3051900" cy="259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200"/>
              <a:t>Where do you see</a:t>
            </a:r>
            <a:r>
              <a:rPr lang="en" sz="2200">
                <a:solidFill>
                  <a:srgbClr val="000000"/>
                </a:solidFill>
              </a:rPr>
              <a:t> </a:t>
            </a:r>
            <a:r>
              <a:rPr b="1" lang="en" sz="2200">
                <a:solidFill>
                  <a:srgbClr val="000000"/>
                </a:solidFill>
              </a:rPr>
              <a:t>our Ambitious Practices</a:t>
            </a:r>
            <a:r>
              <a:rPr b="1" lang="en" sz="2200">
                <a:solidFill>
                  <a:srgbClr val="9900FF"/>
                </a:solidFill>
              </a:rPr>
              <a:t> </a:t>
            </a:r>
            <a:r>
              <a:rPr lang="en" sz="2200"/>
              <a:t>in this unit?</a:t>
            </a:r>
            <a:endParaRPr sz="2200"/>
          </a:p>
        </p:txBody>
      </p:sp>
      <p:pic>
        <p:nvPicPr>
          <p:cNvPr descr="This video shows a overview of how students developed and revised models over the course of a sound energy unit.  Students begin that unit creating a model of how they think a singer was able to shatter a glass.  Each activity during the unit provided students with evidence for pieces of their model and explanation.  Students worked together near the end of the unit to create written explanations using evidence as a group.  &#10;&#10;Overview of all 3 instructional activities: (1) Eliciting students' science ideas; (2) Making sense of science activities; (3) constructing evidence-based explanations&#10;&#10;NGSS Science Practices: Developing &amp; Using Models; Constructing Evidence-based Explanation" id="334" name="Google Shape;334;p12" title="Sound Unit Overview - Developing and Using Models">
            <a:hlinkClick r:id="rId3"/>
          </p:cNvPr>
          <p:cNvPicPr preferRelativeResize="0"/>
          <p:nvPr/>
        </p:nvPicPr>
        <p:blipFill rotWithShape="1">
          <a:blip r:embed="rId4">
            <a:alphaModFix/>
          </a:blip>
          <a:srcRect b="0" l="0" r="0" t="0"/>
          <a:stretch/>
        </p:blipFill>
        <p:spPr>
          <a:xfrm>
            <a:off x="3523000" y="158825"/>
            <a:ext cx="5544400" cy="4158325"/>
          </a:xfrm>
          <a:prstGeom prst="rect">
            <a:avLst/>
          </a:prstGeom>
          <a:noFill/>
          <a:ln>
            <a:noFill/>
          </a:ln>
        </p:spPr>
      </p:pic>
      <p:pic>
        <p:nvPicPr>
          <p:cNvPr id="335" name="Google Shape;335;p12"/>
          <p:cNvPicPr preferRelativeResize="0"/>
          <p:nvPr/>
        </p:nvPicPr>
        <p:blipFill rotWithShape="1">
          <a:blip r:embed="rId5">
            <a:alphaModFix/>
          </a:blip>
          <a:srcRect b="0" l="0" r="0" t="0"/>
          <a:stretch/>
        </p:blipFill>
        <p:spPr>
          <a:xfrm rot="580074">
            <a:off x="1472664" y="2968476"/>
            <a:ext cx="2013823" cy="232662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339" name="Shape 339"/>
        <p:cNvGrpSpPr/>
        <p:nvPr/>
      </p:nvGrpSpPr>
      <p:grpSpPr>
        <a:xfrm>
          <a:off x="0" y="0"/>
          <a:ext cx="0" cy="0"/>
          <a:chOff x="0" y="0"/>
          <a:chExt cx="0" cy="0"/>
        </a:xfrm>
      </p:grpSpPr>
      <p:sp>
        <p:nvSpPr>
          <p:cNvPr id="340" name="Google Shape;340;p13"/>
          <p:cNvSpPr txBox="1"/>
          <p:nvPr>
            <p:ph type="ctrTitle"/>
          </p:nvPr>
        </p:nvSpPr>
        <p:spPr>
          <a:xfrm>
            <a:off x="873000" y="123275"/>
            <a:ext cx="7398000" cy="12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b="1" lang="en" sz="3600">
                <a:solidFill>
                  <a:srgbClr val="000000"/>
                </a:solidFill>
                <a:latin typeface="Bree Serif"/>
                <a:ea typeface="Bree Serif"/>
                <a:cs typeface="Bree Serif"/>
                <a:sym typeface="Bree Serif"/>
              </a:rPr>
              <a:t>Experience a Lesson: </a:t>
            </a:r>
            <a:endParaRPr b="1"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solidFill>
                  <a:srgbClr val="000000"/>
                </a:solidFill>
                <a:latin typeface="Bree Serif"/>
                <a:ea typeface="Bree Serif"/>
                <a:cs typeface="Bree Serif"/>
                <a:sym typeface="Bree Serif"/>
              </a:rPr>
              <a:t>Let’s drop into the Sound Unit!</a:t>
            </a:r>
            <a:endParaRPr sz="3600">
              <a:solidFill>
                <a:srgbClr val="0B5394"/>
              </a:solidFill>
              <a:latin typeface="Bree Serif"/>
              <a:ea typeface="Bree Serif"/>
              <a:cs typeface="Bree Serif"/>
              <a:sym typeface="Bree Serif"/>
            </a:endParaRPr>
          </a:p>
        </p:txBody>
      </p:sp>
      <p:pic>
        <p:nvPicPr>
          <p:cNvPr id="341" name="Google Shape;341;p13"/>
          <p:cNvPicPr preferRelativeResize="0"/>
          <p:nvPr/>
        </p:nvPicPr>
        <p:blipFill rotWithShape="1">
          <a:blip r:embed="rId3">
            <a:alphaModFix/>
          </a:blip>
          <a:srcRect b="0" l="0" r="0" t="0"/>
          <a:stretch/>
        </p:blipFill>
        <p:spPr>
          <a:xfrm>
            <a:off x="4677575" y="1530475"/>
            <a:ext cx="3340926" cy="3340926"/>
          </a:xfrm>
          <a:prstGeom prst="rect">
            <a:avLst/>
          </a:prstGeom>
          <a:noFill/>
          <a:ln>
            <a:noFill/>
          </a:ln>
        </p:spPr>
      </p:pic>
      <p:pic>
        <p:nvPicPr>
          <p:cNvPr id="342" name="Google Shape;342;p13"/>
          <p:cNvPicPr preferRelativeResize="0"/>
          <p:nvPr/>
        </p:nvPicPr>
        <p:blipFill rotWithShape="1">
          <a:blip r:embed="rId4">
            <a:alphaModFix/>
          </a:blip>
          <a:srcRect b="0" l="0" r="0" t="0"/>
          <a:stretch/>
        </p:blipFill>
        <p:spPr>
          <a:xfrm>
            <a:off x="1125500" y="1530475"/>
            <a:ext cx="3340926" cy="3340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4"/>
          <p:cNvSpPr/>
          <p:nvPr/>
        </p:nvSpPr>
        <p:spPr>
          <a:xfrm flipH="1">
            <a:off x="48034" y="667794"/>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8" name="Google Shape;348;p14"/>
          <p:cNvPicPr preferRelativeResize="0"/>
          <p:nvPr/>
        </p:nvPicPr>
        <p:blipFill rotWithShape="1">
          <a:blip r:embed="rId3">
            <a:alphaModFix/>
          </a:blip>
          <a:srcRect b="0" l="0" r="0" t="0"/>
          <a:stretch/>
        </p:blipFill>
        <p:spPr>
          <a:xfrm>
            <a:off x="7132040" y="2938775"/>
            <a:ext cx="1882660" cy="1917900"/>
          </a:xfrm>
          <a:prstGeom prst="rect">
            <a:avLst/>
          </a:prstGeom>
          <a:noFill/>
          <a:ln>
            <a:noFill/>
          </a:ln>
        </p:spPr>
      </p:pic>
      <p:sp>
        <p:nvSpPr>
          <p:cNvPr id="349" name="Google Shape;349;p14"/>
          <p:cNvSpPr/>
          <p:nvPr/>
        </p:nvSpPr>
        <p:spPr>
          <a:xfrm>
            <a:off x="6208418" y="4780479"/>
            <a:ext cx="3729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https://AmbitiousScienceTeaching.org</a:t>
            </a:r>
            <a:endParaRPr b="0" i="0" sz="1400" u="none" cap="none" strike="noStrike">
              <a:solidFill>
                <a:srgbClr val="000000"/>
              </a:solidFill>
              <a:latin typeface="Arial"/>
              <a:ea typeface="Arial"/>
              <a:cs typeface="Arial"/>
              <a:sym typeface="Arial"/>
            </a:endParaRPr>
          </a:p>
        </p:txBody>
      </p:sp>
      <p:sp>
        <p:nvSpPr>
          <p:cNvPr id="350" name="Google Shape;350;p14"/>
          <p:cNvSpPr txBox="1"/>
          <p:nvPr/>
        </p:nvSpPr>
        <p:spPr>
          <a:xfrm>
            <a:off x="116831" y="124265"/>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Unit Trajectory: Grade 4 Sound</a:t>
            </a:r>
            <a:endParaRPr b="1" i="0" sz="24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Student Learning</a:t>
            </a:r>
            <a:endParaRPr b="0" i="0" sz="1400" u="none" cap="none" strike="noStrike">
              <a:solidFill>
                <a:srgbClr val="FF9900"/>
              </a:solidFill>
              <a:latin typeface="Arial"/>
              <a:ea typeface="Arial"/>
              <a:cs typeface="Arial"/>
              <a:sym typeface="Arial"/>
            </a:endParaRPr>
          </a:p>
        </p:txBody>
      </p:sp>
      <p:grpSp>
        <p:nvGrpSpPr>
          <p:cNvPr id="351" name="Google Shape;351;p14"/>
          <p:cNvGrpSpPr/>
          <p:nvPr/>
        </p:nvGrpSpPr>
        <p:grpSpPr>
          <a:xfrm>
            <a:off x="48025" y="2061295"/>
            <a:ext cx="1277100" cy="1111355"/>
            <a:chOff x="48025" y="2061295"/>
            <a:chExt cx="1277100" cy="1111355"/>
          </a:xfrm>
        </p:grpSpPr>
        <p:sp>
          <p:nvSpPr>
            <p:cNvPr id="352" name="Google Shape;352;p14"/>
            <p:cNvSpPr/>
            <p:nvPr/>
          </p:nvSpPr>
          <p:spPr>
            <a:xfrm>
              <a:off x="312224" y="20612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3" name="Google Shape;353;p14"/>
            <p:cNvSpPr txBox="1"/>
            <p:nvPr/>
          </p:nvSpPr>
          <p:spPr>
            <a:xfrm>
              <a:off x="48025" y="27802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354" name="Google Shape;354;p14"/>
            <p:cNvPicPr preferRelativeResize="0"/>
            <p:nvPr/>
          </p:nvPicPr>
          <p:blipFill rotWithShape="1">
            <a:blip r:embed="rId4">
              <a:alphaModFix/>
            </a:blip>
            <a:srcRect b="0" l="48524" r="26521" t="13434"/>
            <a:stretch/>
          </p:blipFill>
          <p:spPr>
            <a:xfrm>
              <a:off x="350675" y="2105150"/>
              <a:ext cx="818700" cy="621300"/>
            </a:xfrm>
            <a:prstGeom prst="ellipse">
              <a:avLst/>
            </a:prstGeom>
            <a:noFill/>
            <a:ln>
              <a:noFill/>
            </a:ln>
          </p:spPr>
        </p:pic>
      </p:grpSp>
      <p:grpSp>
        <p:nvGrpSpPr>
          <p:cNvPr id="355" name="Google Shape;355;p14"/>
          <p:cNvGrpSpPr/>
          <p:nvPr/>
        </p:nvGrpSpPr>
        <p:grpSpPr>
          <a:xfrm>
            <a:off x="4309779" y="581222"/>
            <a:ext cx="964521" cy="1231128"/>
            <a:chOff x="3369354" y="1009972"/>
            <a:chExt cx="964521" cy="1231128"/>
          </a:xfrm>
        </p:grpSpPr>
        <p:sp>
          <p:nvSpPr>
            <p:cNvPr id="356" name="Google Shape;356;p14"/>
            <p:cNvSpPr/>
            <p:nvPr/>
          </p:nvSpPr>
          <p:spPr>
            <a:xfrm>
              <a:off x="3369354" y="100997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14"/>
            <p:cNvSpPr txBox="1"/>
            <p:nvPr/>
          </p:nvSpPr>
          <p:spPr>
            <a:xfrm>
              <a:off x="3369375" y="168700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358" name="Google Shape;358;p14"/>
            <p:cNvPicPr preferRelativeResize="0"/>
            <p:nvPr/>
          </p:nvPicPr>
          <p:blipFill rotWithShape="1">
            <a:blip r:embed="rId5">
              <a:alphaModFix/>
            </a:blip>
            <a:srcRect b="18002" l="0" r="0" t="17996"/>
            <a:stretch/>
          </p:blipFill>
          <p:spPr>
            <a:xfrm rot="-5400000">
              <a:off x="3503688" y="917725"/>
              <a:ext cx="657300" cy="870300"/>
            </a:xfrm>
            <a:prstGeom prst="ellipse">
              <a:avLst/>
            </a:prstGeom>
            <a:noFill/>
            <a:ln>
              <a:noFill/>
            </a:ln>
          </p:spPr>
        </p:pic>
      </p:grpSp>
      <p:grpSp>
        <p:nvGrpSpPr>
          <p:cNvPr id="359" name="Google Shape;359;p14"/>
          <p:cNvGrpSpPr/>
          <p:nvPr/>
        </p:nvGrpSpPr>
        <p:grpSpPr>
          <a:xfrm>
            <a:off x="7206199" y="298793"/>
            <a:ext cx="1596900" cy="1262489"/>
            <a:chOff x="7221974" y="533393"/>
            <a:chExt cx="1596900" cy="1262489"/>
          </a:xfrm>
        </p:grpSpPr>
        <p:sp>
          <p:nvSpPr>
            <p:cNvPr id="360" name="Google Shape;360;p14"/>
            <p:cNvSpPr/>
            <p:nvPr/>
          </p:nvSpPr>
          <p:spPr>
            <a:xfrm>
              <a:off x="7536370" y="5333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14"/>
            <p:cNvSpPr txBox="1"/>
            <p:nvPr/>
          </p:nvSpPr>
          <p:spPr>
            <a:xfrm>
              <a:off x="7221974" y="12417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362" name="Google Shape;362;p14"/>
            <p:cNvPicPr preferRelativeResize="0"/>
            <p:nvPr/>
          </p:nvPicPr>
          <p:blipFill rotWithShape="1">
            <a:blip r:embed="rId6">
              <a:alphaModFix/>
            </a:blip>
            <a:srcRect b="1247" l="0" r="0" t="1257"/>
            <a:stretch/>
          </p:blipFill>
          <p:spPr>
            <a:xfrm rot="-5400000">
              <a:off x="7666725" y="450750"/>
              <a:ext cx="653700" cy="851100"/>
            </a:xfrm>
            <a:prstGeom prst="ellipse">
              <a:avLst/>
            </a:prstGeom>
            <a:noFill/>
            <a:ln>
              <a:noFill/>
            </a:ln>
          </p:spPr>
        </p:pic>
      </p:grpSp>
      <p:grpSp>
        <p:nvGrpSpPr>
          <p:cNvPr id="363" name="Google Shape;363;p14"/>
          <p:cNvGrpSpPr/>
          <p:nvPr/>
        </p:nvGrpSpPr>
        <p:grpSpPr>
          <a:xfrm>
            <a:off x="2155374" y="1068686"/>
            <a:ext cx="1044300" cy="1207689"/>
            <a:chOff x="2155374" y="1068686"/>
            <a:chExt cx="1044300" cy="1207689"/>
          </a:xfrm>
        </p:grpSpPr>
        <p:sp>
          <p:nvSpPr>
            <p:cNvPr id="364" name="Google Shape;364;p14"/>
            <p:cNvSpPr/>
            <p:nvPr/>
          </p:nvSpPr>
          <p:spPr>
            <a:xfrm>
              <a:off x="2193187" y="10686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5" name="Google Shape;365;p14"/>
            <p:cNvPicPr preferRelativeResize="0"/>
            <p:nvPr/>
          </p:nvPicPr>
          <p:blipFill rotWithShape="1">
            <a:blip r:embed="rId7">
              <a:alphaModFix/>
            </a:blip>
            <a:srcRect b="0" l="6240" r="6239" t="0"/>
            <a:stretch/>
          </p:blipFill>
          <p:spPr>
            <a:xfrm>
              <a:off x="2241025" y="1100975"/>
              <a:ext cx="818700" cy="621300"/>
            </a:xfrm>
            <a:prstGeom prst="ellipse">
              <a:avLst/>
            </a:prstGeom>
            <a:noFill/>
            <a:ln>
              <a:noFill/>
            </a:ln>
          </p:spPr>
        </p:pic>
        <p:sp>
          <p:nvSpPr>
            <p:cNvPr id="366" name="Google Shape;366;p14"/>
            <p:cNvSpPr txBox="1"/>
            <p:nvPr/>
          </p:nvSpPr>
          <p:spPr>
            <a:xfrm>
              <a:off x="2155374" y="1722275"/>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Decibels at a Distance</a:t>
              </a:r>
              <a:endParaRPr b="1" i="0" sz="1400" u="none" cap="none" strike="noStrike">
                <a:solidFill>
                  <a:srgbClr val="0B5394"/>
                </a:solidFill>
                <a:latin typeface="Arial"/>
                <a:ea typeface="Arial"/>
                <a:cs typeface="Arial"/>
                <a:sym typeface="Arial"/>
              </a:endParaRPr>
            </a:p>
          </p:txBody>
        </p:sp>
      </p:grpSp>
      <p:grpSp>
        <p:nvGrpSpPr>
          <p:cNvPr id="367" name="Google Shape;367;p14"/>
          <p:cNvGrpSpPr/>
          <p:nvPr/>
        </p:nvGrpSpPr>
        <p:grpSpPr>
          <a:xfrm>
            <a:off x="1169377" y="1501541"/>
            <a:ext cx="1153200" cy="1278719"/>
            <a:chOff x="1169377" y="1501541"/>
            <a:chExt cx="1153200" cy="1278719"/>
          </a:xfrm>
        </p:grpSpPr>
        <p:sp>
          <p:nvSpPr>
            <p:cNvPr id="368" name="Google Shape;368;p14"/>
            <p:cNvSpPr/>
            <p:nvPr/>
          </p:nvSpPr>
          <p:spPr>
            <a:xfrm>
              <a:off x="1200019" y="15015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9" name="Google Shape;369;p14"/>
            <p:cNvPicPr preferRelativeResize="0"/>
            <p:nvPr/>
          </p:nvPicPr>
          <p:blipFill rotWithShape="1">
            <a:blip r:embed="rId8">
              <a:alphaModFix/>
            </a:blip>
            <a:srcRect b="22096" l="0" r="0" t="22102"/>
            <a:stretch/>
          </p:blipFill>
          <p:spPr>
            <a:xfrm>
              <a:off x="1247875" y="1533825"/>
              <a:ext cx="818700" cy="621300"/>
            </a:xfrm>
            <a:prstGeom prst="ellipse">
              <a:avLst/>
            </a:prstGeom>
            <a:noFill/>
            <a:ln>
              <a:noFill/>
            </a:ln>
          </p:spPr>
        </p:pic>
        <p:sp>
          <p:nvSpPr>
            <p:cNvPr id="370" name="Google Shape;370;p14"/>
            <p:cNvSpPr txBox="1"/>
            <p:nvPr/>
          </p:nvSpPr>
          <p:spPr>
            <a:xfrm>
              <a:off x="1169377" y="22261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Human Systems</a:t>
              </a:r>
              <a:endParaRPr b="1" i="0" sz="1400" u="none" cap="none" strike="noStrike">
                <a:solidFill>
                  <a:srgbClr val="0B5394"/>
                </a:solidFill>
                <a:latin typeface="Arial"/>
                <a:ea typeface="Arial"/>
                <a:cs typeface="Arial"/>
                <a:sym typeface="Arial"/>
              </a:endParaRPr>
            </a:p>
          </p:txBody>
        </p:sp>
      </p:grpSp>
      <p:grpSp>
        <p:nvGrpSpPr>
          <p:cNvPr id="371" name="Google Shape;371;p14"/>
          <p:cNvGrpSpPr/>
          <p:nvPr/>
        </p:nvGrpSpPr>
        <p:grpSpPr>
          <a:xfrm>
            <a:off x="6275514" y="393666"/>
            <a:ext cx="1153200" cy="1328606"/>
            <a:chOff x="4346627" y="848791"/>
            <a:chExt cx="1153200" cy="1328606"/>
          </a:xfrm>
        </p:grpSpPr>
        <p:sp>
          <p:nvSpPr>
            <p:cNvPr id="372" name="Google Shape;372;p14"/>
            <p:cNvSpPr/>
            <p:nvPr/>
          </p:nvSpPr>
          <p:spPr>
            <a:xfrm>
              <a:off x="4443073" y="84879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3" name="Google Shape;373;p14"/>
            <p:cNvPicPr preferRelativeResize="0"/>
            <p:nvPr/>
          </p:nvPicPr>
          <p:blipFill rotWithShape="1">
            <a:blip r:embed="rId9">
              <a:alphaModFix/>
            </a:blip>
            <a:srcRect b="21542" l="0" r="0" t="21541"/>
            <a:stretch/>
          </p:blipFill>
          <p:spPr>
            <a:xfrm>
              <a:off x="4501175" y="881038"/>
              <a:ext cx="818700" cy="621300"/>
            </a:xfrm>
            <a:prstGeom prst="ellipse">
              <a:avLst/>
            </a:prstGeom>
            <a:noFill/>
            <a:ln>
              <a:noFill/>
            </a:ln>
          </p:spPr>
        </p:pic>
        <p:sp>
          <p:nvSpPr>
            <p:cNvPr id="374" name="Google Shape;374;p14"/>
            <p:cNvSpPr txBox="1"/>
            <p:nvPr/>
          </p:nvSpPr>
          <p:spPr>
            <a:xfrm>
              <a:off x="4346627" y="1623297"/>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Insulation: Stop that sound!</a:t>
              </a:r>
              <a:endParaRPr b="1" i="0" sz="1400" u="none" cap="none" strike="noStrike">
                <a:solidFill>
                  <a:srgbClr val="0B5394"/>
                </a:solidFill>
                <a:latin typeface="Arial"/>
                <a:ea typeface="Arial"/>
                <a:cs typeface="Arial"/>
                <a:sym typeface="Arial"/>
              </a:endParaRPr>
            </a:p>
          </p:txBody>
        </p:sp>
      </p:grpSp>
      <p:grpSp>
        <p:nvGrpSpPr>
          <p:cNvPr id="375" name="Google Shape;375;p14"/>
          <p:cNvGrpSpPr/>
          <p:nvPr/>
        </p:nvGrpSpPr>
        <p:grpSpPr>
          <a:xfrm>
            <a:off x="5171487" y="425866"/>
            <a:ext cx="1225200" cy="1296409"/>
            <a:chOff x="5247687" y="654466"/>
            <a:chExt cx="1225200" cy="1296409"/>
          </a:xfrm>
        </p:grpSpPr>
        <p:sp>
          <p:nvSpPr>
            <p:cNvPr id="376" name="Google Shape;376;p14"/>
            <p:cNvSpPr/>
            <p:nvPr/>
          </p:nvSpPr>
          <p:spPr>
            <a:xfrm>
              <a:off x="5392823" y="6544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7" name="Google Shape;377;p14"/>
            <p:cNvPicPr preferRelativeResize="0"/>
            <p:nvPr/>
          </p:nvPicPr>
          <p:blipFill rotWithShape="1">
            <a:blip r:embed="rId10">
              <a:alphaModFix/>
            </a:blip>
            <a:srcRect b="38934" l="10543" r="33612" t="18685"/>
            <a:stretch/>
          </p:blipFill>
          <p:spPr>
            <a:xfrm>
              <a:off x="5450925" y="686713"/>
              <a:ext cx="818700" cy="621300"/>
            </a:xfrm>
            <a:prstGeom prst="ellipse">
              <a:avLst/>
            </a:prstGeom>
            <a:noFill/>
            <a:ln>
              <a:noFill/>
            </a:ln>
          </p:spPr>
        </p:pic>
        <p:sp>
          <p:nvSpPr>
            <p:cNvPr id="378" name="Google Shape;378;p14"/>
            <p:cNvSpPr txBox="1"/>
            <p:nvPr/>
          </p:nvSpPr>
          <p:spPr>
            <a:xfrm>
              <a:off x="5247687" y="13967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Matter &amp; Energy: Knock, Knock!</a:t>
              </a:r>
              <a:endParaRPr b="1" i="0" sz="1400" u="none" cap="none" strike="noStrike">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p:txBody>
        </p:sp>
      </p:grpSp>
      <p:grpSp>
        <p:nvGrpSpPr>
          <p:cNvPr id="379" name="Google Shape;379;p14"/>
          <p:cNvGrpSpPr/>
          <p:nvPr/>
        </p:nvGrpSpPr>
        <p:grpSpPr>
          <a:xfrm>
            <a:off x="3232574" y="826516"/>
            <a:ext cx="1044300" cy="1229134"/>
            <a:chOff x="3232574" y="826516"/>
            <a:chExt cx="1044300" cy="1229134"/>
          </a:xfrm>
        </p:grpSpPr>
        <p:sp>
          <p:nvSpPr>
            <p:cNvPr id="380" name="Google Shape;380;p14"/>
            <p:cNvSpPr/>
            <p:nvPr/>
          </p:nvSpPr>
          <p:spPr>
            <a:xfrm>
              <a:off x="3270911" y="82651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1" name="Google Shape;381;p14"/>
            <p:cNvPicPr preferRelativeResize="0"/>
            <p:nvPr/>
          </p:nvPicPr>
          <p:blipFill rotWithShape="1">
            <a:blip r:embed="rId11">
              <a:alphaModFix/>
            </a:blip>
            <a:srcRect b="0" l="583" r="582" t="0"/>
            <a:stretch/>
          </p:blipFill>
          <p:spPr>
            <a:xfrm>
              <a:off x="3329013" y="858763"/>
              <a:ext cx="818700" cy="621300"/>
            </a:xfrm>
            <a:prstGeom prst="ellipse">
              <a:avLst/>
            </a:prstGeom>
            <a:noFill/>
            <a:ln>
              <a:noFill/>
            </a:ln>
          </p:spPr>
        </p:pic>
        <p:sp>
          <p:nvSpPr>
            <p:cNvPr id="382" name="Google Shape;382;p14"/>
            <p:cNvSpPr txBox="1"/>
            <p:nvPr/>
          </p:nvSpPr>
          <p:spPr>
            <a:xfrm>
              <a:off x="3232574" y="1501550"/>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Seeing sound waves</a:t>
              </a:r>
              <a:endParaRPr b="1" i="0" sz="1400" u="none" cap="none" strike="noStrike">
                <a:solidFill>
                  <a:srgbClr val="0B5394"/>
                </a:solidFill>
                <a:latin typeface="Arial"/>
                <a:ea typeface="Arial"/>
                <a:cs typeface="Arial"/>
                <a:sym typeface="Arial"/>
              </a:endParaRPr>
            </a:p>
          </p:txBody>
        </p:sp>
      </p:grpSp>
      <p:sp>
        <p:nvSpPr>
          <p:cNvPr id="383" name="Google Shape;383;p14"/>
          <p:cNvSpPr txBox="1"/>
          <p:nvPr/>
        </p:nvSpPr>
        <p:spPr>
          <a:xfrm>
            <a:off x="2828013" y="2780250"/>
            <a:ext cx="4560600" cy="191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69138"/>
                </a:solidFill>
                <a:latin typeface="Calibri"/>
                <a:ea typeface="Calibri"/>
                <a:cs typeface="Calibri"/>
                <a:sym typeface="Calibri"/>
              </a:rPr>
              <a:t>Big Ideas:</a:t>
            </a:r>
            <a:r>
              <a:rPr b="0" i="0" lang="en" sz="1400" u="none" cap="none" strike="noStrike">
                <a:solidFill>
                  <a:srgbClr val="E69138"/>
                </a:solidFill>
                <a:latin typeface="Calibri"/>
                <a:ea typeface="Calibri"/>
                <a:cs typeface="Calibri"/>
                <a:sym typeface="Calibri"/>
              </a:rPr>
              <a:t> </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Vibrations make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Representing qualities of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Relationships between:</a:t>
            </a:r>
            <a:endParaRPr b="0" i="0" sz="1400" u="none" cap="none" strike="noStrike">
              <a:solidFill>
                <a:srgbClr val="E69138"/>
              </a:solidFill>
              <a:latin typeface="Calibri"/>
              <a:ea typeface="Calibri"/>
              <a:cs typeface="Calibri"/>
              <a:sym typeface="Calibri"/>
            </a:endParaRPr>
          </a:p>
          <a:p>
            <a:pPr indent="-203200" lvl="1" marL="5715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Force, vibrations, energy, and volume</a:t>
            </a:r>
            <a:endParaRPr b="0" i="0" sz="1400" u="none" cap="none" strike="noStrike">
              <a:solidFill>
                <a:srgbClr val="E69138"/>
              </a:solidFill>
              <a:latin typeface="Calibri"/>
              <a:ea typeface="Calibri"/>
              <a:cs typeface="Calibri"/>
              <a:sym typeface="Calibri"/>
            </a:endParaRPr>
          </a:p>
          <a:p>
            <a:pPr indent="-203200" lvl="1" marL="5715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Force, volume, distance</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Energy transfers through matter</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Matter is made of particles</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How can we manipulate energy to solve problems</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p:txBody>
      </p:sp>
      <p:sp>
        <p:nvSpPr>
          <p:cNvPr id="384" name="Google Shape;384;p14"/>
          <p:cNvSpPr/>
          <p:nvPr/>
        </p:nvSpPr>
        <p:spPr>
          <a:xfrm>
            <a:off x="238525" y="3774725"/>
            <a:ext cx="896100" cy="1111500"/>
          </a:xfrm>
          <a:prstGeom prst="up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16" title="1-SingerShattersGlassPhenomenon.mp4">
            <a:hlinkClick r:id="rId3"/>
          </p:cNvPr>
          <p:cNvPicPr preferRelativeResize="0"/>
          <p:nvPr/>
        </p:nvPicPr>
        <p:blipFill rotWithShape="1">
          <a:blip r:embed="rId4">
            <a:alphaModFix/>
          </a:blip>
          <a:srcRect b="0" l="0" r="0" t="0"/>
          <a:stretch/>
        </p:blipFill>
        <p:spPr>
          <a:xfrm>
            <a:off x="1143001" y="0"/>
            <a:ext cx="6857990" cy="5143500"/>
          </a:xfrm>
          <a:prstGeom prst="rect">
            <a:avLst/>
          </a:prstGeom>
          <a:noFill/>
          <a:ln>
            <a:noFill/>
          </a:ln>
        </p:spPr>
      </p:pic>
      <p:sp>
        <p:nvSpPr>
          <p:cNvPr id="390" name="Google Shape;390;p16"/>
          <p:cNvSpPr txBox="1"/>
          <p:nvPr/>
        </p:nvSpPr>
        <p:spPr>
          <a:xfrm>
            <a:off x="361425" y="477150"/>
            <a:ext cx="53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4th</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8"/>
          <p:cNvSpPr txBox="1"/>
          <p:nvPr>
            <p:ph type="title"/>
          </p:nvPr>
        </p:nvSpPr>
        <p:spPr>
          <a:xfrm>
            <a:off x="247650" y="1962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 sz="4000"/>
              <a:t>Debrief: L1 Eliciting Ideas</a:t>
            </a:r>
            <a:endParaRPr sz="4000"/>
          </a:p>
        </p:txBody>
      </p:sp>
      <p:sp>
        <p:nvSpPr>
          <p:cNvPr id="396" name="Google Shape;396;p18"/>
          <p:cNvSpPr txBox="1"/>
          <p:nvPr>
            <p:ph idx="1" type="body"/>
          </p:nvPr>
        </p:nvSpPr>
        <p:spPr>
          <a:xfrm>
            <a:off x="247650" y="1453450"/>
            <a:ext cx="8315700" cy="3546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rPr lang="en">
                <a:solidFill>
                  <a:srgbClr val="595959"/>
                </a:solidFill>
                <a:latin typeface="Arial"/>
                <a:ea typeface="Arial"/>
                <a:cs typeface="Arial"/>
                <a:sym typeface="Arial"/>
              </a:rPr>
              <a:t>Silent reflection time:</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a:solidFill>
                <a:srgbClr val="595959"/>
              </a:solidFill>
              <a:latin typeface="Arial"/>
              <a:ea typeface="Arial"/>
              <a:cs typeface="Arial"/>
              <a:sym typeface="Arial"/>
            </a:endParaRPr>
          </a:p>
          <a:p>
            <a:pPr indent="-406400" lvl="0" marL="457200" rtl="0" algn="l">
              <a:lnSpc>
                <a:spcPct val="90000"/>
              </a:lnSpc>
              <a:spcBef>
                <a:spcPts val="1000"/>
              </a:spcBef>
              <a:spcAft>
                <a:spcPts val="0"/>
              </a:spcAft>
              <a:buClr>
                <a:srgbClr val="595959"/>
              </a:buClr>
              <a:buSzPts val="2800"/>
              <a:buFont typeface="Arial"/>
              <a:buChar char="●"/>
            </a:pPr>
            <a:r>
              <a:rPr lang="en">
                <a:solidFill>
                  <a:srgbClr val="595959"/>
                </a:solidFill>
                <a:latin typeface="Arial"/>
                <a:ea typeface="Arial"/>
                <a:cs typeface="Arial"/>
                <a:sym typeface="Arial"/>
              </a:rPr>
              <a:t>What did we do?  </a:t>
            </a:r>
            <a:endParaRPr>
              <a:solidFill>
                <a:srgbClr val="595959"/>
              </a:solidFill>
              <a:latin typeface="Arial"/>
              <a:ea typeface="Arial"/>
              <a:cs typeface="Arial"/>
              <a:sym typeface="Arial"/>
            </a:endParaRPr>
          </a:p>
          <a:p>
            <a:pPr indent="-406400" lvl="0" marL="457200" rtl="0" algn="l">
              <a:lnSpc>
                <a:spcPct val="90000"/>
              </a:lnSpc>
              <a:spcBef>
                <a:spcPts val="0"/>
              </a:spcBef>
              <a:spcAft>
                <a:spcPts val="0"/>
              </a:spcAft>
              <a:buClr>
                <a:srgbClr val="595959"/>
              </a:buClr>
              <a:buSzPts val="2800"/>
              <a:buFont typeface="Arial"/>
              <a:buChar char="●"/>
            </a:pPr>
            <a:r>
              <a:rPr lang="en">
                <a:solidFill>
                  <a:srgbClr val="595959"/>
                </a:solidFill>
                <a:latin typeface="Arial"/>
                <a:ea typeface="Arial"/>
                <a:cs typeface="Arial"/>
                <a:sym typeface="Arial"/>
              </a:rPr>
              <a:t>As a student, how did this feel?</a:t>
            </a:r>
            <a:endParaRPr>
              <a:solidFill>
                <a:srgbClr val="595959"/>
              </a:solidFill>
              <a:latin typeface="Arial"/>
              <a:ea typeface="Arial"/>
              <a:cs typeface="Arial"/>
              <a:sym typeface="Arial"/>
            </a:endParaRPr>
          </a:p>
          <a:p>
            <a:pPr indent="-406400" lvl="0" marL="457200" rtl="0" algn="l">
              <a:lnSpc>
                <a:spcPct val="90000"/>
              </a:lnSpc>
              <a:spcBef>
                <a:spcPts val="0"/>
              </a:spcBef>
              <a:spcAft>
                <a:spcPts val="0"/>
              </a:spcAft>
              <a:buClr>
                <a:srgbClr val="595959"/>
              </a:buClr>
              <a:buSzPts val="2800"/>
              <a:buFont typeface="Arial"/>
              <a:buChar char="●"/>
            </a:pPr>
            <a:r>
              <a:rPr lang="en">
                <a:solidFill>
                  <a:srgbClr val="595959"/>
                </a:solidFill>
                <a:latin typeface="Arial"/>
                <a:ea typeface="Arial"/>
                <a:cs typeface="Arial"/>
                <a:sym typeface="Arial"/>
              </a:rPr>
              <a:t>As a teacher, what are you thinking about now? </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rPr lang="en">
                <a:solidFill>
                  <a:srgbClr val="595959"/>
                </a:solidFill>
                <a:latin typeface="Arial"/>
                <a:ea typeface="Arial"/>
                <a:cs typeface="Arial"/>
                <a:sym typeface="Arial"/>
              </a:rPr>
              <a:t>Partner share.</a:t>
            </a:r>
            <a:endParaRPr>
              <a:solidFill>
                <a:srgbClr val="595959"/>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9"/>
          <p:cNvSpPr txBox="1"/>
          <p:nvPr>
            <p:ph type="title"/>
          </p:nvPr>
        </p:nvSpPr>
        <p:spPr>
          <a:xfrm>
            <a:off x="247650" y="459250"/>
            <a:ext cx="23352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 sz="3600"/>
              <a:t>Explore the Unit Guide</a:t>
            </a:r>
            <a:endParaRPr sz="3600"/>
          </a:p>
        </p:txBody>
      </p:sp>
      <p:sp>
        <p:nvSpPr>
          <p:cNvPr id="402" name="Google Shape;402;p19"/>
          <p:cNvSpPr txBox="1"/>
          <p:nvPr>
            <p:ph idx="1" type="body"/>
          </p:nvPr>
        </p:nvSpPr>
        <p:spPr>
          <a:xfrm>
            <a:off x="247650" y="1868575"/>
            <a:ext cx="8407200" cy="3130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rPr lang="en" sz="2400">
                <a:solidFill>
                  <a:srgbClr val="595959"/>
                </a:solidFill>
                <a:latin typeface="Arial"/>
                <a:ea typeface="Arial"/>
                <a:cs typeface="Arial"/>
                <a:sym typeface="Arial"/>
              </a:rPr>
              <a:t>Locate online unit guide (downloadable PDF w/links):</a:t>
            </a:r>
            <a:endParaRPr sz="24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rPr lang="en" sz="2400" u="sng">
                <a:solidFill>
                  <a:schemeClr val="hlink"/>
                </a:solidFill>
                <a:latin typeface="Arial"/>
                <a:ea typeface="Arial"/>
                <a:cs typeface="Arial"/>
                <a:sym typeface="Arial"/>
                <a:hlinkClick r:id="rId3"/>
              </a:rPr>
              <a:t>https://AmbitiousScienceTeaching.org/tools/</a:t>
            </a:r>
            <a:r>
              <a:rPr lang="en" sz="2400">
                <a:solidFill>
                  <a:srgbClr val="595959"/>
                </a:solidFill>
                <a:latin typeface="Arial"/>
                <a:ea typeface="Arial"/>
                <a:cs typeface="Arial"/>
                <a:sym typeface="Arial"/>
              </a:rPr>
              <a:t> </a:t>
            </a:r>
            <a:endParaRPr/>
          </a:p>
          <a:p>
            <a:pPr indent="0" lvl="0" marL="0" rtl="0" algn="l">
              <a:lnSpc>
                <a:spcPct val="90000"/>
              </a:lnSpc>
              <a:spcBef>
                <a:spcPts val="1000"/>
              </a:spcBef>
              <a:spcAft>
                <a:spcPts val="0"/>
              </a:spcAft>
              <a:buSzPts val="2800"/>
              <a:buNone/>
            </a:pPr>
            <a:r>
              <a:t/>
            </a:r>
            <a:endParaRPr sz="1400"/>
          </a:p>
          <a:p>
            <a:pPr indent="0" lvl="0" marL="0" rtl="0" algn="l">
              <a:lnSpc>
                <a:spcPct val="90000"/>
              </a:lnSpc>
              <a:spcBef>
                <a:spcPts val="1000"/>
              </a:spcBef>
              <a:spcAft>
                <a:spcPts val="0"/>
              </a:spcAft>
              <a:buSzPts val="2800"/>
              <a:buNone/>
            </a:pPr>
            <a:r>
              <a:rPr lang="en"/>
              <a:t>Skim:</a:t>
            </a:r>
            <a:endParaRPr/>
          </a:p>
          <a:p>
            <a:pPr indent="-381000" lvl="1" marL="914400" rtl="0" algn="l">
              <a:lnSpc>
                <a:spcPct val="90000"/>
              </a:lnSpc>
              <a:spcBef>
                <a:spcPts val="500"/>
              </a:spcBef>
              <a:spcAft>
                <a:spcPts val="0"/>
              </a:spcAft>
              <a:buSzPts val="2400"/>
              <a:buChar char="-"/>
            </a:pPr>
            <a:r>
              <a:rPr lang="en"/>
              <a:t>Opening pages</a:t>
            </a:r>
            <a:endParaRPr/>
          </a:p>
          <a:p>
            <a:pPr indent="-381000" lvl="1" marL="914400" rtl="0" algn="l">
              <a:lnSpc>
                <a:spcPct val="90000"/>
              </a:lnSpc>
              <a:spcBef>
                <a:spcPts val="0"/>
              </a:spcBef>
              <a:spcAft>
                <a:spcPts val="0"/>
              </a:spcAft>
              <a:buSzPts val="2400"/>
              <a:buChar char="-"/>
            </a:pPr>
            <a:r>
              <a:rPr lang="en"/>
              <a:t>Unit overview table outlining each lesson</a:t>
            </a:r>
            <a:endParaRPr/>
          </a:p>
          <a:p>
            <a:pPr indent="-381000" lvl="1" marL="914400" rtl="0" algn="l">
              <a:lnSpc>
                <a:spcPct val="90000"/>
              </a:lnSpc>
              <a:spcBef>
                <a:spcPts val="0"/>
              </a:spcBef>
              <a:spcAft>
                <a:spcPts val="0"/>
              </a:spcAft>
              <a:buSzPts val="2400"/>
              <a:buChar char="-"/>
            </a:pPr>
            <a:r>
              <a:rPr lang="en"/>
              <a:t>Next 2-3 lesson guides after L1 eliciting ideas lesson</a:t>
            </a:r>
            <a:endParaRPr/>
          </a:p>
          <a:p>
            <a:pPr indent="0" lvl="0" marL="0" rtl="0" algn="l">
              <a:lnSpc>
                <a:spcPct val="90000"/>
              </a:lnSpc>
              <a:spcBef>
                <a:spcPts val="1000"/>
              </a:spcBef>
              <a:spcAft>
                <a:spcPts val="0"/>
              </a:spcAft>
              <a:buSzPts val="2800"/>
              <a:buNone/>
            </a:pPr>
            <a:r>
              <a:t/>
            </a:r>
            <a:endParaRPr sz="18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sz="18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sz="2400">
              <a:solidFill>
                <a:srgbClr val="595959"/>
              </a:solidFill>
              <a:latin typeface="Arial"/>
              <a:ea typeface="Arial"/>
              <a:cs typeface="Arial"/>
              <a:sym typeface="Arial"/>
            </a:endParaRPr>
          </a:p>
        </p:txBody>
      </p:sp>
      <p:sp>
        <p:nvSpPr>
          <p:cNvPr id="403" name="Google Shape;403;p19"/>
          <p:cNvSpPr/>
          <p:nvPr/>
        </p:nvSpPr>
        <p:spPr>
          <a:xfrm>
            <a:off x="3439300" y="175450"/>
            <a:ext cx="5476500" cy="1561800"/>
          </a:xfrm>
          <a:prstGeom prst="roundRect">
            <a:avLst>
              <a:gd fmla="val 16667" name="adj"/>
            </a:avLst>
          </a:prstGeom>
          <a:solidFill>
            <a:srgbClr val="1155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342900" lvl="0" marL="457200" marR="0" rtl="0" algn="l">
              <a:lnSpc>
                <a:spcPct val="90000"/>
              </a:lnSpc>
              <a:spcBef>
                <a:spcPts val="1000"/>
              </a:spcBef>
              <a:spcAft>
                <a:spcPts val="0"/>
              </a:spcAft>
              <a:buClr>
                <a:srgbClr val="FFFFFF"/>
              </a:buClr>
              <a:buSzPts val="1800"/>
              <a:buFont typeface="Arial"/>
              <a:buChar char="●"/>
            </a:pPr>
            <a:r>
              <a:rPr b="0" i="0" lang="en" sz="1800" u="none" cap="none" strike="noStrike">
                <a:solidFill>
                  <a:srgbClr val="FFFFFF"/>
                </a:solidFill>
                <a:latin typeface="Arial"/>
                <a:ea typeface="Arial"/>
                <a:cs typeface="Arial"/>
                <a:sym typeface="Arial"/>
              </a:rPr>
              <a:t>What do you notice? What stands out to you?</a:t>
            </a:r>
            <a:endParaRPr b="0" i="0" sz="1800" u="none" cap="none" strike="noStrike">
              <a:solidFill>
                <a:srgbClr val="FFFFFF"/>
              </a:solidFill>
              <a:latin typeface="Arial"/>
              <a:ea typeface="Arial"/>
              <a:cs typeface="Arial"/>
              <a:sym typeface="Arial"/>
            </a:endParaRPr>
          </a:p>
          <a:p>
            <a:pPr indent="-342900" lvl="0" marL="457200" marR="0" rtl="0" algn="l">
              <a:lnSpc>
                <a:spcPct val="90000"/>
              </a:lnSpc>
              <a:spcBef>
                <a:spcPts val="0"/>
              </a:spcBef>
              <a:spcAft>
                <a:spcPts val="0"/>
              </a:spcAft>
              <a:buClr>
                <a:srgbClr val="FFFFFF"/>
              </a:buClr>
              <a:buSzPts val="1800"/>
              <a:buFont typeface="Arial"/>
              <a:buChar char="●"/>
            </a:pPr>
            <a:r>
              <a:rPr b="0" i="0" lang="en" sz="1800" u="none" cap="none" strike="noStrike">
                <a:solidFill>
                  <a:srgbClr val="FFFFFF"/>
                </a:solidFill>
                <a:latin typeface="Arial"/>
                <a:ea typeface="Arial"/>
                <a:cs typeface="Arial"/>
                <a:sym typeface="Arial"/>
              </a:rPr>
              <a:t>What kinds of opportunities do you see that will help students build and revise their thinking about sound?</a:t>
            </a:r>
            <a:endParaRPr b="0" i="0" sz="4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07" name="Shape 407"/>
        <p:cNvGrpSpPr/>
        <p:nvPr/>
      </p:nvGrpSpPr>
      <p:grpSpPr>
        <a:xfrm>
          <a:off x="0" y="0"/>
          <a:ext cx="0" cy="0"/>
          <a:chOff x="0" y="0"/>
          <a:chExt cx="0" cy="0"/>
        </a:xfrm>
      </p:grpSpPr>
      <p:sp>
        <p:nvSpPr>
          <p:cNvPr id="408" name="Google Shape;408;p20"/>
          <p:cNvSpPr txBox="1"/>
          <p:nvPr>
            <p:ph type="ctrTitle"/>
          </p:nvPr>
        </p:nvSpPr>
        <p:spPr>
          <a:xfrm>
            <a:off x="462450" y="3841450"/>
            <a:ext cx="8219100" cy="786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800"/>
              <a:t>Stretch your legs.</a:t>
            </a:r>
            <a:endParaRPr sz="2800"/>
          </a:p>
          <a:p>
            <a:pPr indent="0" lvl="0" marL="0" rtl="0" algn="ctr">
              <a:lnSpc>
                <a:spcPct val="100000"/>
              </a:lnSpc>
              <a:spcBef>
                <a:spcPts val="0"/>
              </a:spcBef>
              <a:spcAft>
                <a:spcPts val="0"/>
              </a:spcAft>
              <a:buSzPts val="5200"/>
              <a:buNone/>
            </a:pPr>
            <a:r>
              <a:t/>
            </a:r>
            <a:endParaRPr b="1" sz="2800"/>
          </a:p>
        </p:txBody>
      </p:sp>
      <p:pic>
        <p:nvPicPr>
          <p:cNvPr id="409" name="Google Shape;409;p20"/>
          <p:cNvPicPr preferRelativeResize="0"/>
          <p:nvPr/>
        </p:nvPicPr>
        <p:blipFill rotWithShape="1">
          <a:blip r:embed="rId3">
            <a:alphaModFix/>
          </a:blip>
          <a:srcRect b="0" l="0" r="0" t="0"/>
          <a:stretch/>
        </p:blipFill>
        <p:spPr>
          <a:xfrm>
            <a:off x="2499150" y="333313"/>
            <a:ext cx="4145700" cy="3109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13" name="Shape 413"/>
        <p:cNvGrpSpPr/>
        <p:nvPr/>
      </p:nvGrpSpPr>
      <p:grpSpPr>
        <a:xfrm>
          <a:off x="0" y="0"/>
          <a:ext cx="0" cy="0"/>
          <a:chOff x="0" y="0"/>
          <a:chExt cx="0" cy="0"/>
        </a:xfrm>
      </p:grpSpPr>
      <p:sp>
        <p:nvSpPr>
          <p:cNvPr id="414" name="Google Shape;414;p21"/>
          <p:cNvSpPr txBox="1"/>
          <p:nvPr>
            <p:ph type="ctrTitle"/>
          </p:nvPr>
        </p:nvSpPr>
        <p:spPr>
          <a:xfrm>
            <a:off x="243250" y="1746425"/>
            <a:ext cx="4257300" cy="1760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b="1" lang="en" sz="3600">
                <a:solidFill>
                  <a:srgbClr val="000000"/>
                </a:solidFill>
                <a:latin typeface="Bree Serif"/>
                <a:ea typeface="Bree Serif"/>
                <a:cs typeface="Bree Serif"/>
                <a:sym typeface="Bree Serif"/>
              </a:rPr>
              <a:t>NGSS Connections: </a:t>
            </a:r>
            <a:endParaRPr b="1"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solidFill>
                  <a:srgbClr val="000000"/>
                </a:solidFill>
                <a:latin typeface="Bree Serif"/>
                <a:ea typeface="Bree Serif"/>
                <a:cs typeface="Bree Serif"/>
                <a:sym typeface="Bree Serif"/>
              </a:rPr>
              <a:t>What are Model</a:t>
            </a:r>
            <a:r>
              <a:rPr lang="en" sz="3600">
                <a:solidFill>
                  <a:srgbClr val="0B5394"/>
                </a:solidFill>
                <a:latin typeface="Bree Serif"/>
                <a:ea typeface="Bree Serif"/>
                <a:cs typeface="Bree Serif"/>
                <a:sym typeface="Bree Serif"/>
              </a:rPr>
              <a:t>s?</a:t>
            </a:r>
            <a:r>
              <a:rPr lang="en" sz="3600">
                <a:solidFill>
                  <a:srgbClr val="000000"/>
                </a:solidFill>
                <a:latin typeface="Bree Serif"/>
                <a:ea typeface="Bree Serif"/>
                <a:cs typeface="Bree Serif"/>
                <a:sym typeface="Bree Serif"/>
              </a:rPr>
              <a:t> What is model</a:t>
            </a:r>
            <a:r>
              <a:rPr lang="en" sz="3600">
                <a:solidFill>
                  <a:srgbClr val="0B5394"/>
                </a:solidFill>
                <a:latin typeface="Bree Serif"/>
                <a:ea typeface="Bree Serif"/>
                <a:cs typeface="Bree Serif"/>
                <a:sym typeface="Bree Serif"/>
              </a:rPr>
              <a:t>ing?</a:t>
            </a:r>
            <a:endParaRPr sz="3600">
              <a:solidFill>
                <a:srgbClr val="0B5394"/>
              </a:solidFill>
              <a:latin typeface="Bree Serif"/>
              <a:ea typeface="Bree Serif"/>
              <a:cs typeface="Bree Serif"/>
              <a:sym typeface="Bree Serif"/>
            </a:endParaRPr>
          </a:p>
        </p:txBody>
      </p:sp>
      <p:pic>
        <p:nvPicPr>
          <p:cNvPr id="415" name="Google Shape;415;p21"/>
          <p:cNvPicPr preferRelativeResize="0"/>
          <p:nvPr/>
        </p:nvPicPr>
        <p:blipFill rotWithShape="1">
          <a:blip r:embed="rId3">
            <a:alphaModFix/>
          </a:blip>
          <a:srcRect b="0" l="0" r="0" t="0"/>
          <a:stretch/>
        </p:blipFill>
        <p:spPr>
          <a:xfrm>
            <a:off x="4629113" y="268025"/>
            <a:ext cx="3209925" cy="3238500"/>
          </a:xfrm>
          <a:prstGeom prst="rect">
            <a:avLst/>
          </a:prstGeom>
          <a:noFill/>
          <a:ln>
            <a:noFill/>
          </a:ln>
        </p:spPr>
      </p:pic>
      <p:pic>
        <p:nvPicPr>
          <p:cNvPr id="416" name="Google Shape;416;p21"/>
          <p:cNvPicPr preferRelativeResize="0"/>
          <p:nvPr/>
        </p:nvPicPr>
        <p:blipFill rotWithShape="1">
          <a:blip r:embed="rId4">
            <a:alphaModFix/>
          </a:blip>
          <a:srcRect b="0" l="0" r="0" t="0"/>
          <a:stretch/>
        </p:blipFill>
        <p:spPr>
          <a:xfrm>
            <a:off x="5642863" y="3015950"/>
            <a:ext cx="3209925" cy="182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22"/>
          <p:cNvPicPr preferRelativeResize="0"/>
          <p:nvPr/>
        </p:nvPicPr>
        <p:blipFill rotWithShape="1">
          <a:blip r:embed="rId3">
            <a:alphaModFix/>
          </a:blip>
          <a:srcRect b="0" l="0" r="0" t="0"/>
          <a:stretch/>
        </p:blipFill>
        <p:spPr>
          <a:xfrm>
            <a:off x="1630488" y="911225"/>
            <a:ext cx="5883025" cy="3532925"/>
          </a:xfrm>
          <a:prstGeom prst="rect">
            <a:avLst/>
          </a:prstGeom>
          <a:noFill/>
          <a:ln>
            <a:noFill/>
          </a:ln>
        </p:spPr>
      </p:pic>
      <p:pic>
        <p:nvPicPr>
          <p:cNvPr id="422" name="Google Shape;422;p22"/>
          <p:cNvPicPr preferRelativeResize="0"/>
          <p:nvPr/>
        </p:nvPicPr>
        <p:blipFill rotWithShape="1">
          <a:blip r:embed="rId4">
            <a:alphaModFix/>
          </a:blip>
          <a:srcRect b="0" l="0" r="0" t="0"/>
          <a:stretch/>
        </p:blipFill>
        <p:spPr>
          <a:xfrm>
            <a:off x="4057650" y="213125"/>
            <a:ext cx="1028700" cy="1114425"/>
          </a:xfrm>
          <a:prstGeom prst="rect">
            <a:avLst/>
          </a:prstGeom>
          <a:noFill/>
          <a:ln>
            <a:noFill/>
          </a:ln>
        </p:spPr>
      </p:pic>
      <p:pic>
        <p:nvPicPr>
          <p:cNvPr id="423" name="Google Shape;423;p22"/>
          <p:cNvPicPr preferRelativeResize="0"/>
          <p:nvPr/>
        </p:nvPicPr>
        <p:blipFill rotWithShape="1">
          <a:blip r:embed="rId5">
            <a:alphaModFix/>
          </a:blip>
          <a:srcRect b="0" l="0" r="0" t="0"/>
          <a:stretch/>
        </p:blipFill>
        <p:spPr>
          <a:xfrm>
            <a:off x="3750663" y="2209475"/>
            <a:ext cx="781050" cy="1057275"/>
          </a:xfrm>
          <a:prstGeom prst="rect">
            <a:avLst/>
          </a:prstGeom>
          <a:noFill/>
          <a:ln>
            <a:noFill/>
          </a:ln>
        </p:spPr>
      </p:pic>
      <p:pic>
        <p:nvPicPr>
          <p:cNvPr id="424" name="Google Shape;424;p22"/>
          <p:cNvPicPr preferRelativeResize="0"/>
          <p:nvPr/>
        </p:nvPicPr>
        <p:blipFill rotWithShape="1">
          <a:blip r:embed="rId6">
            <a:alphaModFix/>
          </a:blip>
          <a:srcRect b="0" l="0" r="0" t="0"/>
          <a:stretch/>
        </p:blipFill>
        <p:spPr>
          <a:xfrm>
            <a:off x="1394700" y="3367825"/>
            <a:ext cx="1209675" cy="1123950"/>
          </a:xfrm>
          <a:prstGeom prst="rect">
            <a:avLst/>
          </a:prstGeom>
          <a:noFill/>
          <a:ln>
            <a:noFill/>
          </a:ln>
        </p:spPr>
      </p:pic>
      <p:pic>
        <p:nvPicPr>
          <p:cNvPr id="425" name="Google Shape;425;p22"/>
          <p:cNvPicPr preferRelativeResize="0"/>
          <p:nvPr/>
        </p:nvPicPr>
        <p:blipFill rotWithShape="1">
          <a:blip r:embed="rId7">
            <a:alphaModFix/>
          </a:blip>
          <a:srcRect b="0" l="0" r="0" t="0"/>
          <a:stretch/>
        </p:blipFill>
        <p:spPr>
          <a:xfrm>
            <a:off x="4526550" y="2209525"/>
            <a:ext cx="819150" cy="1352550"/>
          </a:xfrm>
          <a:prstGeom prst="rect">
            <a:avLst/>
          </a:prstGeom>
          <a:noFill/>
          <a:ln>
            <a:noFill/>
          </a:ln>
        </p:spPr>
      </p:pic>
      <p:pic>
        <p:nvPicPr>
          <p:cNvPr id="426" name="Google Shape;426;p22"/>
          <p:cNvPicPr preferRelativeResize="0"/>
          <p:nvPr/>
        </p:nvPicPr>
        <p:blipFill rotWithShape="1">
          <a:blip r:embed="rId8">
            <a:alphaModFix/>
          </a:blip>
          <a:srcRect b="0" l="0" r="0" t="0"/>
          <a:stretch/>
        </p:blipFill>
        <p:spPr>
          <a:xfrm>
            <a:off x="6298900" y="3415450"/>
            <a:ext cx="1085850" cy="1028700"/>
          </a:xfrm>
          <a:prstGeom prst="rect">
            <a:avLst/>
          </a:prstGeom>
          <a:noFill/>
          <a:ln>
            <a:noFill/>
          </a:ln>
        </p:spPr>
      </p:pic>
      <p:pic>
        <p:nvPicPr>
          <p:cNvPr id="427" name="Google Shape;427;p22"/>
          <p:cNvPicPr preferRelativeResize="0"/>
          <p:nvPr/>
        </p:nvPicPr>
        <p:blipFill rotWithShape="1">
          <a:blip r:embed="rId9">
            <a:alphaModFix/>
          </a:blip>
          <a:srcRect b="0" l="0" r="0" t="0"/>
          <a:stretch/>
        </p:blipFill>
        <p:spPr>
          <a:xfrm>
            <a:off x="1166525" y="1159175"/>
            <a:ext cx="1571625" cy="952500"/>
          </a:xfrm>
          <a:prstGeom prst="rect">
            <a:avLst/>
          </a:prstGeom>
          <a:noFill/>
          <a:ln>
            <a:noFill/>
          </a:ln>
        </p:spPr>
      </p:pic>
      <p:pic>
        <p:nvPicPr>
          <p:cNvPr id="428" name="Google Shape;428;p22"/>
          <p:cNvPicPr preferRelativeResize="0"/>
          <p:nvPr/>
        </p:nvPicPr>
        <p:blipFill rotWithShape="1">
          <a:blip r:embed="rId10">
            <a:alphaModFix/>
          </a:blip>
          <a:srcRect b="0" l="0" r="0" t="0"/>
          <a:stretch/>
        </p:blipFill>
        <p:spPr>
          <a:xfrm>
            <a:off x="3933825" y="3964038"/>
            <a:ext cx="1228725" cy="1095375"/>
          </a:xfrm>
          <a:prstGeom prst="rect">
            <a:avLst/>
          </a:prstGeom>
          <a:noFill/>
          <a:ln>
            <a:noFill/>
          </a:ln>
        </p:spPr>
      </p:pic>
      <p:pic>
        <p:nvPicPr>
          <p:cNvPr id="429" name="Google Shape;429;p22"/>
          <p:cNvPicPr preferRelativeResize="0"/>
          <p:nvPr/>
        </p:nvPicPr>
        <p:blipFill rotWithShape="1">
          <a:blip r:embed="rId11">
            <a:alphaModFix/>
          </a:blip>
          <a:srcRect b="0" l="0" r="0" t="0"/>
          <a:stretch/>
        </p:blipFill>
        <p:spPr>
          <a:xfrm>
            <a:off x="6283325" y="859175"/>
            <a:ext cx="1266825" cy="1066800"/>
          </a:xfrm>
          <a:prstGeom prst="rect">
            <a:avLst/>
          </a:prstGeom>
          <a:noFill/>
          <a:ln>
            <a:noFill/>
          </a:ln>
        </p:spPr>
      </p:pic>
      <p:grpSp>
        <p:nvGrpSpPr>
          <p:cNvPr id="430" name="Google Shape;430;p22"/>
          <p:cNvGrpSpPr/>
          <p:nvPr/>
        </p:nvGrpSpPr>
        <p:grpSpPr>
          <a:xfrm>
            <a:off x="1999563" y="1327475"/>
            <a:ext cx="4842262" cy="2636563"/>
            <a:chOff x="1999563" y="1327475"/>
            <a:chExt cx="4842262" cy="2636563"/>
          </a:xfrm>
        </p:grpSpPr>
        <p:cxnSp>
          <p:nvCxnSpPr>
            <p:cNvPr id="431" name="Google Shape;431;p22"/>
            <p:cNvCxnSpPr>
              <a:stCxn id="429" idx="1"/>
              <a:endCxn id="425" idx="0"/>
            </p:cNvCxnSpPr>
            <p:nvPr/>
          </p:nvCxnSpPr>
          <p:spPr>
            <a:xfrm flipH="1">
              <a:off x="4936025" y="1392575"/>
              <a:ext cx="1347300" cy="816900"/>
            </a:xfrm>
            <a:prstGeom prst="curvedConnector2">
              <a:avLst/>
            </a:prstGeom>
            <a:noFill/>
            <a:ln cap="flat" cmpd="sng" w="19050">
              <a:solidFill>
                <a:srgbClr val="999999"/>
              </a:solidFill>
              <a:prstDash val="solid"/>
              <a:round/>
              <a:headEnd len="sm" w="sm" type="none"/>
              <a:tailEnd len="med" w="med" type="stealth"/>
            </a:ln>
          </p:spPr>
        </p:cxnSp>
        <p:cxnSp>
          <p:nvCxnSpPr>
            <p:cNvPr id="432" name="Google Shape;432;p22"/>
            <p:cNvCxnSpPr>
              <a:stCxn id="426" idx="0"/>
              <a:endCxn id="425" idx="3"/>
            </p:cNvCxnSpPr>
            <p:nvPr/>
          </p:nvCxnSpPr>
          <p:spPr>
            <a:xfrm flipH="1" rot="5400000">
              <a:off x="5828875" y="2402500"/>
              <a:ext cx="529800" cy="1496100"/>
            </a:xfrm>
            <a:prstGeom prst="curvedConnector2">
              <a:avLst/>
            </a:prstGeom>
            <a:noFill/>
            <a:ln cap="flat" cmpd="sng" w="19050">
              <a:solidFill>
                <a:srgbClr val="999999"/>
              </a:solidFill>
              <a:prstDash val="solid"/>
              <a:round/>
              <a:headEnd len="sm" w="sm" type="none"/>
              <a:tailEnd len="med" w="med" type="stealth"/>
            </a:ln>
          </p:spPr>
        </p:cxnSp>
        <p:cxnSp>
          <p:nvCxnSpPr>
            <p:cNvPr id="433" name="Google Shape;433;p22"/>
            <p:cNvCxnSpPr>
              <a:stCxn id="428" idx="0"/>
              <a:endCxn id="423" idx="2"/>
            </p:cNvCxnSpPr>
            <p:nvPr/>
          </p:nvCxnSpPr>
          <p:spPr>
            <a:xfrm flipH="1" rot="5400000">
              <a:off x="3996038" y="3411888"/>
              <a:ext cx="697200" cy="407100"/>
            </a:xfrm>
            <a:prstGeom prst="curvedConnector3">
              <a:avLst>
                <a:gd fmla="val 50006" name="adj1"/>
              </a:avLst>
            </a:prstGeom>
            <a:noFill/>
            <a:ln cap="flat" cmpd="sng" w="19050">
              <a:solidFill>
                <a:srgbClr val="999999"/>
              </a:solidFill>
              <a:prstDash val="solid"/>
              <a:round/>
              <a:headEnd len="sm" w="sm" type="none"/>
              <a:tailEnd len="med" w="med" type="stealth"/>
            </a:ln>
          </p:spPr>
        </p:cxnSp>
        <p:cxnSp>
          <p:nvCxnSpPr>
            <p:cNvPr id="434" name="Google Shape;434;p22"/>
            <p:cNvCxnSpPr>
              <a:stCxn id="423" idx="1"/>
              <a:endCxn id="424" idx="0"/>
            </p:cNvCxnSpPr>
            <p:nvPr/>
          </p:nvCxnSpPr>
          <p:spPr>
            <a:xfrm flipH="1">
              <a:off x="1999563" y="2738113"/>
              <a:ext cx="1751100" cy="629700"/>
            </a:xfrm>
            <a:prstGeom prst="curvedConnector2">
              <a:avLst/>
            </a:prstGeom>
            <a:noFill/>
            <a:ln cap="flat" cmpd="sng" w="19050">
              <a:solidFill>
                <a:srgbClr val="999999"/>
              </a:solidFill>
              <a:prstDash val="solid"/>
              <a:round/>
              <a:headEnd len="sm" w="sm" type="none"/>
              <a:tailEnd len="med" w="med" type="stealth"/>
            </a:ln>
          </p:spPr>
        </p:cxnSp>
        <p:cxnSp>
          <p:nvCxnSpPr>
            <p:cNvPr id="435" name="Google Shape;435;p22"/>
            <p:cNvCxnSpPr>
              <a:stCxn id="423" idx="0"/>
              <a:endCxn id="427" idx="3"/>
            </p:cNvCxnSpPr>
            <p:nvPr/>
          </p:nvCxnSpPr>
          <p:spPr>
            <a:xfrm flipH="1" rot="5400000">
              <a:off x="3152538" y="1220825"/>
              <a:ext cx="574200" cy="1403100"/>
            </a:xfrm>
            <a:prstGeom prst="curvedConnector2">
              <a:avLst/>
            </a:prstGeom>
            <a:noFill/>
            <a:ln cap="flat" cmpd="sng" w="19050">
              <a:solidFill>
                <a:srgbClr val="999999"/>
              </a:solidFill>
              <a:prstDash val="solid"/>
              <a:round/>
              <a:headEnd len="sm" w="sm" type="none"/>
              <a:tailEnd len="med" w="med" type="stealth"/>
            </a:ln>
          </p:spPr>
        </p:cxnSp>
        <p:cxnSp>
          <p:nvCxnSpPr>
            <p:cNvPr id="436" name="Google Shape;436;p22"/>
            <p:cNvCxnSpPr>
              <a:stCxn id="423" idx="0"/>
              <a:endCxn id="422" idx="2"/>
            </p:cNvCxnSpPr>
            <p:nvPr/>
          </p:nvCxnSpPr>
          <p:spPr>
            <a:xfrm rot="-5400000">
              <a:off x="3915588" y="1553075"/>
              <a:ext cx="882000" cy="430800"/>
            </a:xfrm>
            <a:prstGeom prst="curvedConnector3">
              <a:avLst>
                <a:gd fmla="val 49996" name="adj1"/>
              </a:avLst>
            </a:prstGeom>
            <a:noFill/>
            <a:ln cap="flat" cmpd="sng" w="19050">
              <a:solidFill>
                <a:srgbClr val="999999"/>
              </a:solidFill>
              <a:prstDash val="solid"/>
              <a:round/>
              <a:headEnd len="sm" w="sm" type="none"/>
              <a:tailEnd len="med" w="med" type="stealth"/>
            </a:ln>
          </p:spPr>
        </p:cxnSp>
        <p:sp>
          <p:nvSpPr>
            <p:cNvPr id="437" name="Google Shape;437;p22"/>
            <p:cNvSpPr txBox="1"/>
            <p:nvPr/>
          </p:nvSpPr>
          <p:spPr>
            <a:xfrm>
              <a:off x="2463325" y="2734000"/>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sp>
          <p:nvSpPr>
            <p:cNvPr id="438" name="Google Shape;438;p22"/>
            <p:cNvSpPr txBox="1"/>
            <p:nvPr/>
          </p:nvSpPr>
          <p:spPr>
            <a:xfrm>
              <a:off x="4057650" y="1556197"/>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sp>
          <p:nvSpPr>
            <p:cNvPr id="439" name="Google Shape;439;p22"/>
            <p:cNvSpPr txBox="1"/>
            <p:nvPr/>
          </p:nvSpPr>
          <p:spPr>
            <a:xfrm>
              <a:off x="3079675" y="1556197"/>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cxnSp>
          <p:nvCxnSpPr>
            <p:cNvPr id="440" name="Google Shape;440;p22"/>
            <p:cNvCxnSpPr>
              <a:endCxn id="423" idx="2"/>
            </p:cNvCxnSpPr>
            <p:nvPr/>
          </p:nvCxnSpPr>
          <p:spPr>
            <a:xfrm flipH="1" rot="10800000">
              <a:off x="2604288" y="3266750"/>
              <a:ext cx="1536900" cy="658800"/>
            </a:xfrm>
            <a:prstGeom prst="curvedConnector2">
              <a:avLst/>
            </a:prstGeom>
            <a:noFill/>
            <a:ln cap="flat" cmpd="sng" w="19050">
              <a:solidFill>
                <a:srgbClr val="999999"/>
              </a:solidFill>
              <a:prstDash val="solid"/>
              <a:round/>
              <a:headEnd len="sm" w="sm" type="none"/>
              <a:tailEnd len="med" w="med" type="stealth"/>
            </a:ln>
          </p:spPr>
        </p:cxnSp>
        <p:sp>
          <p:nvSpPr>
            <p:cNvPr id="441" name="Google Shape;441;p22"/>
            <p:cNvSpPr txBox="1"/>
            <p:nvPr/>
          </p:nvSpPr>
          <p:spPr>
            <a:xfrm>
              <a:off x="3079650" y="361642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2" name="Google Shape;442;p22"/>
            <p:cNvSpPr txBox="1"/>
            <p:nvPr/>
          </p:nvSpPr>
          <p:spPr>
            <a:xfrm>
              <a:off x="5170488" y="148362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3" name="Google Shape;443;p22"/>
            <p:cNvSpPr txBox="1"/>
            <p:nvPr/>
          </p:nvSpPr>
          <p:spPr>
            <a:xfrm>
              <a:off x="5964975" y="290117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4" name="Google Shape;444;p22"/>
            <p:cNvSpPr txBox="1"/>
            <p:nvPr/>
          </p:nvSpPr>
          <p:spPr>
            <a:xfrm>
              <a:off x="4091625" y="3611263"/>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grpSp>
      <p:sp>
        <p:nvSpPr>
          <p:cNvPr id="445" name="Google Shape;445;p22"/>
          <p:cNvSpPr/>
          <p:nvPr/>
        </p:nvSpPr>
        <p:spPr>
          <a:xfrm>
            <a:off x="3750675" y="2208200"/>
            <a:ext cx="1531500" cy="7545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00FF"/>
              </a:solidFill>
              <a:latin typeface="Arial"/>
              <a:ea typeface="Arial"/>
              <a:cs typeface="Arial"/>
              <a:sym typeface="Arial"/>
            </a:endParaRPr>
          </a:p>
        </p:txBody>
      </p:sp>
      <p:sp>
        <p:nvSpPr>
          <p:cNvPr id="446" name="Google Shape;446;p22"/>
          <p:cNvSpPr txBox="1"/>
          <p:nvPr/>
        </p:nvSpPr>
        <p:spPr>
          <a:xfrm>
            <a:off x="43350" y="65800"/>
            <a:ext cx="2341800" cy="13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B5394"/>
                </a:solidFill>
                <a:latin typeface="Bree Serif"/>
                <a:ea typeface="Bree Serif"/>
                <a:cs typeface="Bree Serif"/>
                <a:sym typeface="Bree Serif"/>
              </a:rPr>
              <a:t>NGSS Science &amp; Engineering Practices inform and motivate each other</a:t>
            </a:r>
            <a:endParaRPr b="0" i="0" sz="1700" u="none" cap="none" strike="noStrike">
              <a:solidFill>
                <a:srgbClr val="0B5394"/>
              </a:solidFill>
              <a:latin typeface="Bree Serif"/>
              <a:ea typeface="Bree Serif"/>
              <a:cs typeface="Bree Serif"/>
              <a:sym typeface="Bree Serif"/>
            </a:endParaRPr>
          </a:p>
        </p:txBody>
      </p:sp>
      <p:sp>
        <p:nvSpPr>
          <p:cNvPr id="447" name="Google Shape;447;p22"/>
          <p:cNvSpPr txBox="1"/>
          <p:nvPr/>
        </p:nvSpPr>
        <p:spPr>
          <a:xfrm>
            <a:off x="6531300" y="65800"/>
            <a:ext cx="2569500" cy="1352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700"/>
              <a:buFont typeface="Arial"/>
              <a:buNone/>
            </a:pPr>
            <a:r>
              <a:rPr b="0" i="0" lang="en" sz="1700" u="none" cap="none" strike="noStrike">
                <a:solidFill>
                  <a:srgbClr val="9900FF"/>
                </a:solidFill>
                <a:latin typeface="Bree Serif"/>
                <a:ea typeface="Bree Serif"/>
                <a:cs typeface="Bree Serif"/>
                <a:sym typeface="Bree Serif"/>
              </a:rPr>
              <a:t>Ambitious Science Teaching centralizes  modeling and explanation </a:t>
            </a:r>
            <a:endParaRPr b="0" i="0" sz="1700" u="none" cap="none" strike="noStrike">
              <a:solidFill>
                <a:srgbClr val="9900FF"/>
              </a:solidFill>
              <a:latin typeface="Bree Serif"/>
              <a:ea typeface="Bree Serif"/>
              <a:cs typeface="Bree Serif"/>
              <a:sym typeface="Bree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300"/>
                                        <p:tgtEl>
                                          <p:spTgt spid="422"/>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300"/>
                                        <p:tgtEl>
                                          <p:spTgt spid="423"/>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300"/>
                                        <p:tgtEl>
                                          <p:spTgt spid="424"/>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300"/>
                                        <p:tgtEl>
                                          <p:spTgt spid="429"/>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300"/>
                                        <p:tgtEl>
                                          <p:spTgt spid="42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300"/>
                                        <p:tgtEl>
                                          <p:spTgt spid="425"/>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300"/>
                                        <p:tgtEl>
                                          <p:spTgt spid="426"/>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3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5" name="Shape 195"/>
        <p:cNvGrpSpPr/>
        <p:nvPr/>
      </p:nvGrpSpPr>
      <p:grpSpPr>
        <a:xfrm>
          <a:off x="0" y="0"/>
          <a:ext cx="0" cy="0"/>
          <a:chOff x="0" y="0"/>
          <a:chExt cx="0" cy="0"/>
        </a:xfrm>
      </p:grpSpPr>
      <p:sp>
        <p:nvSpPr>
          <p:cNvPr id="196" name="Google Shape;196;p2"/>
          <p:cNvSpPr txBox="1"/>
          <p:nvPr>
            <p:ph type="title"/>
          </p:nvPr>
        </p:nvSpPr>
        <p:spPr>
          <a:xfrm>
            <a:off x="311700" y="445025"/>
            <a:ext cx="4844400" cy="253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Less of… More of…</a:t>
            </a:r>
            <a:endParaRPr>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lang="en">
                <a:solidFill>
                  <a:srgbClr val="0B5394"/>
                </a:solidFill>
                <a:latin typeface="Bree Serif"/>
                <a:ea typeface="Bree Serif"/>
                <a:cs typeface="Bree Serif"/>
                <a:sym typeface="Bree Serif"/>
              </a:rPr>
              <a:t>A New Vision</a:t>
            </a:r>
            <a:endParaRPr>
              <a:solidFill>
                <a:srgbClr val="0B5394"/>
              </a:solidFill>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lang="en">
                <a:solidFill>
                  <a:srgbClr val="0B5394"/>
                </a:solidFill>
                <a:latin typeface="Bree Serif"/>
                <a:ea typeface="Bree Serif"/>
                <a:cs typeface="Bree Serif"/>
                <a:sym typeface="Bree Serif"/>
              </a:rPr>
              <a:t> for Science Education</a:t>
            </a:r>
            <a:endParaRPr>
              <a:solidFill>
                <a:srgbClr val="0B5394"/>
              </a:solidFill>
              <a:latin typeface="Bree Serif"/>
              <a:ea typeface="Bree Serif"/>
              <a:cs typeface="Bree Serif"/>
              <a:sym typeface="Bree Serif"/>
            </a:endParaRPr>
          </a:p>
        </p:txBody>
      </p:sp>
      <p:pic>
        <p:nvPicPr>
          <p:cNvPr id="197" name="Google Shape;197;p2"/>
          <p:cNvPicPr preferRelativeResize="0"/>
          <p:nvPr/>
        </p:nvPicPr>
        <p:blipFill rotWithShape="1">
          <a:blip r:embed="rId3">
            <a:alphaModFix/>
          </a:blip>
          <a:srcRect b="0" l="0" r="0" t="0"/>
          <a:stretch/>
        </p:blipFill>
        <p:spPr>
          <a:xfrm rot="358086">
            <a:off x="5219058" y="390657"/>
            <a:ext cx="3591329" cy="4686142"/>
          </a:xfrm>
          <a:prstGeom prst="rect">
            <a:avLst/>
          </a:prstGeom>
          <a:noFill/>
          <a:ln cap="flat" cmpd="sng" w="9525">
            <a:solidFill>
              <a:schemeClr val="dk2"/>
            </a:solidFill>
            <a:prstDash val="solid"/>
            <a:round/>
            <a:headEnd len="sm" w="sm" type="none"/>
            <a:tailEnd len="sm" w="sm" type="none"/>
          </a:ln>
        </p:spPr>
      </p:pic>
      <p:pic>
        <p:nvPicPr>
          <p:cNvPr id="198" name="Google Shape;198;p2"/>
          <p:cNvPicPr preferRelativeResize="0"/>
          <p:nvPr/>
        </p:nvPicPr>
        <p:blipFill rotWithShape="1">
          <a:blip r:embed="rId4">
            <a:alphaModFix/>
          </a:blip>
          <a:srcRect b="0" l="0" r="0" t="0"/>
          <a:stretch/>
        </p:blipFill>
        <p:spPr>
          <a:xfrm>
            <a:off x="1335950" y="2895825"/>
            <a:ext cx="2795898" cy="1283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3"/>
          <p:cNvSpPr txBox="1"/>
          <p:nvPr>
            <p:ph idx="1" type="body"/>
          </p:nvPr>
        </p:nvSpPr>
        <p:spPr>
          <a:xfrm>
            <a:off x="1813500" y="1956650"/>
            <a:ext cx="5517000" cy="120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800">
                <a:latin typeface="Bree Serif"/>
                <a:ea typeface="Bree Serif"/>
                <a:cs typeface="Bree Serif"/>
                <a:sym typeface="Bree Serif"/>
              </a:rPr>
              <a:t>In Ambitious Science Teaching, what do we mean by </a:t>
            </a:r>
            <a:r>
              <a:rPr lang="en" sz="2800">
                <a:solidFill>
                  <a:srgbClr val="9900FF"/>
                </a:solidFill>
                <a:latin typeface="Bree Serif"/>
                <a:ea typeface="Bree Serif"/>
                <a:cs typeface="Bree Serif"/>
                <a:sym typeface="Bree Serif"/>
              </a:rPr>
              <a:t>modeling</a:t>
            </a:r>
            <a:r>
              <a:rPr lang="en" sz="2800">
                <a:latin typeface="Bree Serif"/>
                <a:ea typeface="Bree Serif"/>
                <a:cs typeface="Bree Serif"/>
                <a:sym typeface="Bree Serif"/>
              </a:rPr>
              <a:t>?</a:t>
            </a:r>
            <a:endParaRPr sz="2800">
              <a:latin typeface="Bree Serif"/>
              <a:ea typeface="Bree Serif"/>
              <a:cs typeface="Bree Serif"/>
              <a:sym typeface="Bree Serif"/>
            </a:endParaRPr>
          </a:p>
        </p:txBody>
      </p:sp>
      <p:pic>
        <p:nvPicPr>
          <p:cNvPr id="453" name="Google Shape;453;p23"/>
          <p:cNvPicPr preferRelativeResize="0"/>
          <p:nvPr/>
        </p:nvPicPr>
        <p:blipFill rotWithShape="1">
          <a:blip r:embed="rId3">
            <a:alphaModFix/>
          </a:blip>
          <a:srcRect b="0" l="0" r="0" t="8104"/>
          <a:stretch/>
        </p:blipFill>
        <p:spPr>
          <a:xfrm>
            <a:off x="3094600" y="3288925"/>
            <a:ext cx="2954801" cy="1676648"/>
          </a:xfrm>
          <a:prstGeom prst="rect">
            <a:avLst/>
          </a:prstGeom>
          <a:noFill/>
          <a:ln cap="flat" cmpd="sng" w="9525">
            <a:solidFill>
              <a:schemeClr val="dk2"/>
            </a:solidFill>
            <a:prstDash val="solid"/>
            <a:round/>
            <a:headEnd len="sm" w="sm" type="none"/>
            <a:tailEnd len="sm" w="sm" type="none"/>
          </a:ln>
        </p:spPr>
      </p:pic>
      <p:pic>
        <p:nvPicPr>
          <p:cNvPr id="454" name="Google Shape;454;p23"/>
          <p:cNvPicPr preferRelativeResize="0"/>
          <p:nvPr/>
        </p:nvPicPr>
        <p:blipFill rotWithShape="1">
          <a:blip r:embed="rId4">
            <a:alphaModFix/>
          </a:blip>
          <a:srcRect b="0" l="0" r="0" t="0"/>
          <a:stretch/>
        </p:blipFill>
        <p:spPr>
          <a:xfrm>
            <a:off x="221800" y="152400"/>
            <a:ext cx="2597150" cy="1676650"/>
          </a:xfrm>
          <a:prstGeom prst="rect">
            <a:avLst/>
          </a:prstGeom>
          <a:noFill/>
          <a:ln cap="flat" cmpd="sng" w="9525">
            <a:solidFill>
              <a:schemeClr val="dk2"/>
            </a:solidFill>
            <a:prstDash val="solid"/>
            <a:round/>
            <a:headEnd len="sm" w="sm" type="none"/>
            <a:tailEnd len="sm" w="sm" type="none"/>
          </a:ln>
        </p:spPr>
      </p:pic>
      <p:pic>
        <p:nvPicPr>
          <p:cNvPr id="455" name="Google Shape;455;p23"/>
          <p:cNvPicPr preferRelativeResize="0"/>
          <p:nvPr/>
        </p:nvPicPr>
        <p:blipFill rotWithShape="1">
          <a:blip r:embed="rId5">
            <a:alphaModFix/>
          </a:blip>
          <a:srcRect b="0" l="0" r="0" t="0"/>
          <a:stretch/>
        </p:blipFill>
        <p:spPr>
          <a:xfrm>
            <a:off x="3094612" y="152400"/>
            <a:ext cx="2954777" cy="1676650"/>
          </a:xfrm>
          <a:prstGeom prst="rect">
            <a:avLst/>
          </a:prstGeom>
          <a:noFill/>
          <a:ln>
            <a:noFill/>
          </a:ln>
        </p:spPr>
      </p:pic>
      <p:pic>
        <p:nvPicPr>
          <p:cNvPr id="456" name="Google Shape;456;p23"/>
          <p:cNvPicPr preferRelativeResize="0"/>
          <p:nvPr/>
        </p:nvPicPr>
        <p:blipFill rotWithShape="1">
          <a:blip r:embed="rId6">
            <a:alphaModFix/>
          </a:blip>
          <a:srcRect b="0" l="16937" r="7981" t="0"/>
          <a:stretch/>
        </p:blipFill>
        <p:spPr>
          <a:xfrm>
            <a:off x="6213425" y="152400"/>
            <a:ext cx="2798549" cy="1676657"/>
          </a:xfrm>
          <a:prstGeom prst="rect">
            <a:avLst/>
          </a:prstGeom>
          <a:noFill/>
          <a:ln cap="flat" cmpd="sng" w="9525">
            <a:solidFill>
              <a:schemeClr val="dk2"/>
            </a:solidFill>
            <a:prstDash val="solid"/>
            <a:round/>
            <a:headEnd len="sm" w="sm" type="none"/>
            <a:tailEnd len="sm" w="sm" type="none"/>
          </a:ln>
        </p:spPr>
      </p:pic>
      <p:pic>
        <p:nvPicPr>
          <p:cNvPr id="457" name="Google Shape;457;p23"/>
          <p:cNvPicPr preferRelativeResize="0"/>
          <p:nvPr/>
        </p:nvPicPr>
        <p:blipFill rotWithShape="1">
          <a:blip r:embed="rId7">
            <a:alphaModFix/>
          </a:blip>
          <a:srcRect b="0" l="6112" r="6436" t="0"/>
          <a:stretch/>
        </p:blipFill>
        <p:spPr>
          <a:xfrm>
            <a:off x="216988" y="3288925"/>
            <a:ext cx="2606770" cy="1676652"/>
          </a:xfrm>
          <a:prstGeom prst="rect">
            <a:avLst/>
          </a:prstGeom>
          <a:noFill/>
          <a:ln>
            <a:noFill/>
          </a:ln>
        </p:spPr>
      </p:pic>
      <p:pic>
        <p:nvPicPr>
          <p:cNvPr id="458" name="Google Shape;458;p23"/>
          <p:cNvPicPr preferRelativeResize="0"/>
          <p:nvPr/>
        </p:nvPicPr>
        <p:blipFill rotWithShape="1">
          <a:blip r:embed="rId8">
            <a:alphaModFix/>
          </a:blip>
          <a:srcRect b="0" l="26068" r="0" t="21216"/>
          <a:stretch/>
        </p:blipFill>
        <p:spPr>
          <a:xfrm>
            <a:off x="6213425" y="3293850"/>
            <a:ext cx="2798548" cy="1660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4"/>
          <p:cNvSpPr txBox="1"/>
          <p:nvPr>
            <p:ph type="title"/>
          </p:nvPr>
        </p:nvSpPr>
        <p:spPr>
          <a:xfrm>
            <a:off x="117525" y="134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400"/>
              <a:t>What are scientific </a:t>
            </a:r>
            <a:r>
              <a:rPr b="1" lang="en" sz="2400">
                <a:solidFill>
                  <a:srgbClr val="9900FF"/>
                </a:solidFill>
              </a:rPr>
              <a:t>models</a:t>
            </a:r>
            <a:r>
              <a:rPr b="1" lang="en" sz="2400"/>
              <a:t>?</a:t>
            </a:r>
            <a:r>
              <a:rPr lang="en" sz="2400"/>
              <a:t> </a:t>
            </a:r>
            <a:endParaRPr sz="2400"/>
          </a:p>
          <a:p>
            <a:pPr indent="0" lvl="0" marL="0" rtl="0" algn="l">
              <a:lnSpc>
                <a:spcPct val="100000"/>
              </a:lnSpc>
              <a:spcBef>
                <a:spcPts val="0"/>
              </a:spcBef>
              <a:spcAft>
                <a:spcPts val="0"/>
              </a:spcAft>
              <a:buSzPts val="2800"/>
              <a:buNone/>
            </a:pPr>
            <a:r>
              <a:rPr lang="en" sz="1800"/>
              <a:t>R</a:t>
            </a:r>
            <a:r>
              <a:rPr lang="en" sz="2000"/>
              <a:t>epresentations of things, ideas, events, or processes </a:t>
            </a:r>
            <a:endParaRPr sz="2000"/>
          </a:p>
          <a:p>
            <a:pPr indent="0" lvl="0" marL="0" rtl="0" algn="l">
              <a:lnSpc>
                <a:spcPct val="100000"/>
              </a:lnSpc>
              <a:spcBef>
                <a:spcPts val="0"/>
              </a:spcBef>
              <a:spcAft>
                <a:spcPts val="0"/>
              </a:spcAft>
              <a:buSzPts val="2800"/>
              <a:buNone/>
            </a:pPr>
            <a:r>
              <a:t/>
            </a:r>
            <a:endParaRPr/>
          </a:p>
        </p:txBody>
      </p:sp>
      <p:sp>
        <p:nvSpPr>
          <p:cNvPr id="464" name="Google Shape;464;p24"/>
          <p:cNvSpPr txBox="1"/>
          <p:nvPr/>
        </p:nvSpPr>
        <p:spPr>
          <a:xfrm>
            <a:off x="2537777" y="1212250"/>
            <a:ext cx="2152200" cy="9291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600"/>
              <a:buFont typeface="Arial"/>
              <a:buNone/>
            </a:pPr>
            <a:r>
              <a:rPr b="0" i="0" lang="en" sz="1600" u="none" cap="none" strike="noStrike">
                <a:solidFill>
                  <a:srgbClr val="7F7F7F"/>
                </a:solidFill>
                <a:latin typeface="Arial"/>
                <a:ea typeface="Arial"/>
                <a:cs typeface="Arial"/>
                <a:sym typeface="Arial"/>
              </a:rPr>
              <a:t>Physical models: ball and stick molecule</a:t>
            </a:r>
            <a:endParaRPr b="0" i="0" sz="1600" u="none" cap="none" strike="noStrike">
              <a:solidFill>
                <a:srgbClr val="7F7F7F"/>
              </a:solidFill>
              <a:latin typeface="Arial"/>
              <a:ea typeface="Arial"/>
              <a:cs typeface="Arial"/>
              <a:sym typeface="Arial"/>
            </a:endParaRPr>
          </a:p>
        </p:txBody>
      </p:sp>
      <p:sp>
        <p:nvSpPr>
          <p:cNvPr id="465" name="Google Shape;465;p24"/>
          <p:cNvSpPr txBox="1"/>
          <p:nvPr/>
        </p:nvSpPr>
        <p:spPr>
          <a:xfrm>
            <a:off x="1714550" y="2255225"/>
            <a:ext cx="3513600" cy="572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7F7F7F"/>
              </a:buClr>
              <a:buSzPts val="1600"/>
              <a:buFont typeface="Arial"/>
              <a:buNone/>
            </a:pPr>
            <a:r>
              <a:rPr b="0" i="0" lang="en" sz="1600" u="none" cap="none" strike="noStrike">
                <a:solidFill>
                  <a:srgbClr val="7F7F7F"/>
                </a:solidFill>
                <a:latin typeface="Arial"/>
                <a:ea typeface="Arial"/>
                <a:cs typeface="Arial"/>
                <a:sym typeface="Arial"/>
              </a:rPr>
              <a:t>Graphs: dissolved oxygen in creek locations of different temperatures</a:t>
            </a:r>
            <a:endParaRPr b="0" i="0" sz="1600" u="none" cap="none" strike="noStrike">
              <a:solidFill>
                <a:srgbClr val="7F7F7F"/>
              </a:solidFill>
              <a:latin typeface="Arial"/>
              <a:ea typeface="Arial"/>
              <a:cs typeface="Arial"/>
              <a:sym typeface="Arial"/>
            </a:endParaRPr>
          </a:p>
        </p:txBody>
      </p:sp>
      <p:sp>
        <p:nvSpPr>
          <p:cNvPr id="466" name="Google Shape;466;p24"/>
          <p:cNvSpPr txBox="1"/>
          <p:nvPr/>
        </p:nvSpPr>
        <p:spPr>
          <a:xfrm>
            <a:off x="5106675" y="4362725"/>
            <a:ext cx="3420900" cy="64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Arial"/>
              <a:buNone/>
            </a:pPr>
            <a:r>
              <a:rPr b="0" i="0" lang="en" sz="1600" u="none" cap="none" strike="noStrike">
                <a:solidFill>
                  <a:srgbClr val="7F7F7F"/>
                </a:solidFill>
                <a:latin typeface="Arial"/>
                <a:ea typeface="Arial"/>
                <a:cs typeface="Arial"/>
                <a:sym typeface="Arial"/>
              </a:rPr>
              <a:t>Computer simulations: tsunami wave heights in West Bengal 1762</a:t>
            </a:r>
            <a:endParaRPr b="0" i="0" sz="1600" u="none" cap="none" strike="noStrike">
              <a:solidFill>
                <a:srgbClr val="7F7F7F"/>
              </a:solidFill>
              <a:latin typeface="Arial"/>
              <a:ea typeface="Arial"/>
              <a:cs typeface="Arial"/>
              <a:sym typeface="Arial"/>
            </a:endParaRPr>
          </a:p>
        </p:txBody>
      </p:sp>
      <p:sp>
        <p:nvSpPr>
          <p:cNvPr id="467" name="Google Shape;467;p24"/>
          <p:cNvSpPr/>
          <p:nvPr/>
        </p:nvSpPr>
        <p:spPr>
          <a:xfrm rot="-5400000">
            <a:off x="2152434" y="1366893"/>
            <a:ext cx="482700" cy="288000"/>
          </a:xfrm>
          <a:prstGeom prst="triangle">
            <a:avLst>
              <a:gd fmla="val 50000" name="adj"/>
            </a:avLst>
          </a:prstGeom>
          <a:gradFill>
            <a:gsLst>
              <a:gs pos="0">
                <a:srgbClr val="FF932B"/>
              </a:gs>
              <a:gs pos="100000">
                <a:srgbClr val="FFB673"/>
              </a:gs>
            </a:gsLst>
            <a:lin ang="16200038" scaled="0"/>
          </a:gradFill>
          <a:ln cap="flat" cmpd="sng" w="9525">
            <a:solidFill>
              <a:srgbClr val="F4F3E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68" name="Google Shape;468;p24"/>
          <p:cNvSpPr/>
          <p:nvPr/>
        </p:nvSpPr>
        <p:spPr>
          <a:xfrm rot="-5400000">
            <a:off x="4683141" y="4540330"/>
            <a:ext cx="482700" cy="288000"/>
          </a:xfrm>
          <a:prstGeom prst="triangle">
            <a:avLst>
              <a:gd fmla="val 50000" name="adj"/>
            </a:avLst>
          </a:prstGeom>
          <a:gradFill>
            <a:gsLst>
              <a:gs pos="0">
                <a:srgbClr val="A0C94A"/>
              </a:gs>
              <a:gs pos="100000">
                <a:srgbClr val="DBFF9C"/>
              </a:gs>
            </a:gsLst>
            <a:lin ang="16200038" scaled="0"/>
          </a:gradFill>
          <a:ln cap="flat" cmpd="sng" w="9525">
            <a:solidFill>
              <a:srgbClr val="953734"/>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69" name="Google Shape;469;p24"/>
          <p:cNvSpPr/>
          <p:nvPr/>
        </p:nvSpPr>
        <p:spPr>
          <a:xfrm flipH="1" rot="5400000">
            <a:off x="5194650" y="2397580"/>
            <a:ext cx="482700" cy="2880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pic>
        <p:nvPicPr>
          <p:cNvPr id="470" name="Google Shape;470;p24"/>
          <p:cNvPicPr preferRelativeResize="0"/>
          <p:nvPr/>
        </p:nvPicPr>
        <p:blipFill rotWithShape="1">
          <a:blip r:embed="rId3">
            <a:alphaModFix/>
          </a:blip>
          <a:srcRect b="0" l="0" r="0" t="0"/>
          <a:stretch/>
        </p:blipFill>
        <p:spPr>
          <a:xfrm>
            <a:off x="703725" y="1048150"/>
            <a:ext cx="1333500" cy="1257300"/>
          </a:xfrm>
          <a:prstGeom prst="rect">
            <a:avLst/>
          </a:prstGeom>
          <a:noFill/>
          <a:ln>
            <a:noFill/>
          </a:ln>
        </p:spPr>
      </p:pic>
      <p:pic>
        <p:nvPicPr>
          <p:cNvPr id="471" name="Google Shape;471;p24"/>
          <p:cNvPicPr preferRelativeResize="0"/>
          <p:nvPr/>
        </p:nvPicPr>
        <p:blipFill rotWithShape="1">
          <a:blip r:embed="rId4">
            <a:alphaModFix/>
          </a:blip>
          <a:srcRect b="0" l="0" r="0" t="0"/>
          <a:stretch/>
        </p:blipFill>
        <p:spPr>
          <a:xfrm>
            <a:off x="997475" y="2827925"/>
            <a:ext cx="3692500" cy="2302175"/>
          </a:xfrm>
          <a:prstGeom prst="rect">
            <a:avLst/>
          </a:prstGeom>
          <a:noFill/>
          <a:ln>
            <a:noFill/>
          </a:ln>
        </p:spPr>
      </p:pic>
      <p:pic>
        <p:nvPicPr>
          <p:cNvPr id="472" name="Google Shape;472;p24"/>
          <p:cNvPicPr preferRelativeResize="0"/>
          <p:nvPr/>
        </p:nvPicPr>
        <p:blipFill rotWithShape="1">
          <a:blip r:embed="rId5">
            <a:alphaModFix/>
          </a:blip>
          <a:srcRect b="0" l="0" r="0" t="0"/>
          <a:stretch/>
        </p:blipFill>
        <p:spPr>
          <a:xfrm>
            <a:off x="5643852" y="1459388"/>
            <a:ext cx="3190910" cy="21509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5"/>
          <p:cNvSpPr txBox="1"/>
          <p:nvPr>
            <p:ph type="title"/>
          </p:nvPr>
        </p:nvSpPr>
        <p:spPr>
          <a:xfrm>
            <a:off x="311700" y="201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chivo Black"/>
                <a:ea typeface="Archivo Black"/>
                <a:cs typeface="Archivo Black"/>
                <a:sym typeface="Archivo Black"/>
              </a:rPr>
              <a:t>What is model</a:t>
            </a:r>
            <a:r>
              <a:rPr lang="en">
                <a:solidFill>
                  <a:srgbClr val="9900FF"/>
                </a:solidFill>
                <a:latin typeface="Archivo Black"/>
                <a:ea typeface="Archivo Black"/>
                <a:cs typeface="Archivo Black"/>
                <a:sym typeface="Archivo Black"/>
              </a:rPr>
              <a:t>ing</a:t>
            </a:r>
            <a:r>
              <a:rPr lang="en">
                <a:latin typeface="Archivo Black"/>
                <a:ea typeface="Archivo Black"/>
                <a:cs typeface="Archivo Black"/>
                <a:sym typeface="Archivo Black"/>
              </a:rPr>
              <a:t>?</a:t>
            </a:r>
            <a:endParaRPr>
              <a:latin typeface="Archivo Black"/>
              <a:ea typeface="Archivo Black"/>
              <a:cs typeface="Archivo Black"/>
              <a:sym typeface="Archivo Black"/>
            </a:endParaRPr>
          </a:p>
        </p:txBody>
      </p:sp>
      <p:sp>
        <p:nvSpPr>
          <p:cNvPr id="478" name="Google Shape;478;p25"/>
          <p:cNvSpPr txBox="1"/>
          <p:nvPr/>
        </p:nvSpPr>
        <p:spPr>
          <a:xfrm>
            <a:off x="675925" y="773700"/>
            <a:ext cx="8015100" cy="4005900"/>
          </a:xfrm>
          <a:prstGeom prst="rect">
            <a:avLst/>
          </a:prstGeom>
          <a:noFill/>
          <a:ln>
            <a:noFill/>
          </a:ln>
        </p:spPr>
        <p:txBody>
          <a:bodyPr anchorCtr="0" anchor="t" bIns="91425" lIns="91425" spcFirstLastPara="1" rIns="91425" wrap="square" tIns="91425">
            <a:noAutofit/>
          </a:bodyPr>
          <a:lstStyle/>
          <a:p>
            <a:pPr indent="-139700" lvl="0" marL="342900" marR="0" rtl="0" algn="l">
              <a:lnSpc>
                <a:spcPct val="100000"/>
              </a:lnSpc>
              <a:spcBef>
                <a:spcPts val="0"/>
              </a:spcBef>
              <a:spcAft>
                <a:spcPts val="0"/>
              </a:spcAft>
              <a:buClr>
                <a:srgbClr val="7F7F7F"/>
              </a:buClr>
              <a:buSzPts val="2200"/>
              <a:buFont typeface="Arial"/>
              <a:buChar char="•"/>
            </a:pPr>
            <a:r>
              <a:rPr b="0" i="0" lang="en" sz="2200" u="none" cap="none" strike="noStrike">
                <a:solidFill>
                  <a:srgbClr val="7F7F7F"/>
                </a:solidFill>
                <a:latin typeface="Arial"/>
                <a:ea typeface="Arial"/>
                <a:cs typeface="Arial"/>
                <a:sym typeface="Arial"/>
              </a:rPr>
              <a:t>A scientific practice, in which </a:t>
            </a:r>
            <a:r>
              <a:rPr b="1" i="0" lang="en" sz="2200" u="none" cap="none" strike="noStrike">
                <a:solidFill>
                  <a:srgbClr val="9900FF"/>
                </a:solidFill>
                <a:latin typeface="Arial"/>
                <a:ea typeface="Arial"/>
                <a:cs typeface="Arial"/>
                <a:sym typeface="Arial"/>
              </a:rPr>
              <a:t>representations of phenomena</a:t>
            </a:r>
            <a:r>
              <a:rPr b="0" i="0" lang="en" sz="2200" u="none" cap="none" strike="noStrike">
                <a:solidFill>
                  <a:srgbClr val="7F7F7F"/>
                </a:solidFill>
                <a:latin typeface="Arial"/>
                <a:ea typeface="Arial"/>
                <a:cs typeface="Arial"/>
                <a:sym typeface="Arial"/>
              </a:rPr>
              <a:t> are </a:t>
            </a:r>
            <a:r>
              <a:rPr b="1" i="0" lang="en" sz="2200" u="none" cap="none" strike="noStrike">
                <a:solidFill>
                  <a:srgbClr val="9900FF"/>
                </a:solidFill>
                <a:latin typeface="Arial"/>
                <a:ea typeface="Arial"/>
                <a:cs typeface="Arial"/>
                <a:sym typeface="Arial"/>
              </a:rPr>
              <a:t>created, tested, and revised</a:t>
            </a:r>
            <a:r>
              <a:rPr b="0" i="0" lang="en" sz="2200" u="none" cap="none" strike="noStrike">
                <a:solidFill>
                  <a:srgbClr val="7F7F7F"/>
                </a:solidFill>
                <a:latin typeface="Arial"/>
                <a:ea typeface="Arial"/>
                <a:cs typeface="Arial"/>
                <a:sym typeface="Arial"/>
              </a:rPr>
              <a:t> over time in light of new evidence and information. </a:t>
            </a:r>
            <a:endParaRPr b="0" i="0" sz="2200" u="none" cap="none" strike="noStrike">
              <a:solidFill>
                <a:srgbClr val="7F7F7F"/>
              </a:solidFill>
              <a:latin typeface="Arial"/>
              <a:ea typeface="Arial"/>
              <a:cs typeface="Arial"/>
              <a:sym typeface="Arial"/>
            </a:endParaRPr>
          </a:p>
        </p:txBody>
      </p:sp>
      <p:sp>
        <p:nvSpPr>
          <p:cNvPr id="479" name="Google Shape;479;p25"/>
          <p:cNvSpPr/>
          <p:nvPr/>
        </p:nvSpPr>
        <p:spPr>
          <a:xfrm flipH="1" rot="5400000">
            <a:off x="3137984" y="2963700"/>
            <a:ext cx="482700" cy="2751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80" name="Google Shape;480;p25"/>
          <p:cNvSpPr/>
          <p:nvPr/>
        </p:nvSpPr>
        <p:spPr>
          <a:xfrm flipH="1" rot="5400000">
            <a:off x="5523313" y="2963699"/>
            <a:ext cx="482700" cy="2751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81" name="Google Shape;481;p25"/>
          <p:cNvSpPr txBox="1"/>
          <p:nvPr/>
        </p:nvSpPr>
        <p:spPr>
          <a:xfrm>
            <a:off x="461429" y="4307298"/>
            <a:ext cx="8229600" cy="7269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Evolution of DNA double helix model</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00"/>
              </a:spcBef>
              <a:spcAft>
                <a:spcPts val="0"/>
              </a:spcAft>
              <a:buClr>
                <a:srgbClr val="7F7F7F"/>
              </a:buClr>
              <a:buSzPts val="1500"/>
              <a:buFont typeface="Arial"/>
              <a:buNone/>
            </a:pPr>
            <a:r>
              <a:rPr b="0" i="0" lang="en" sz="1500" u="none" cap="none" strike="noStrike">
                <a:solidFill>
                  <a:srgbClr val="7F7F7F"/>
                </a:solidFill>
                <a:latin typeface="Avenir"/>
                <a:ea typeface="Avenir"/>
                <a:cs typeface="Avenir"/>
                <a:sym typeface="Avenir"/>
              </a:rPr>
              <a:t>Starts with images from Rosalind Franklin’s notebook</a:t>
            </a:r>
            <a:endParaRPr b="0" i="0" sz="1400" u="none" cap="none" strike="noStrik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b="0" l="0" r="0" t="0"/>
          <a:stretch/>
        </p:blipFill>
        <p:spPr>
          <a:xfrm>
            <a:off x="1046588" y="2140924"/>
            <a:ext cx="1892834" cy="2137599"/>
          </a:xfrm>
          <a:prstGeom prst="rect">
            <a:avLst/>
          </a:prstGeom>
          <a:noFill/>
          <a:ln>
            <a:noFill/>
          </a:ln>
        </p:spPr>
      </p:pic>
      <p:pic>
        <p:nvPicPr>
          <p:cNvPr id="483" name="Google Shape;483;p25"/>
          <p:cNvPicPr preferRelativeResize="0"/>
          <p:nvPr/>
        </p:nvPicPr>
        <p:blipFill rotWithShape="1">
          <a:blip r:embed="rId4">
            <a:alphaModFix/>
          </a:blip>
          <a:srcRect b="0" l="0" r="0" t="0"/>
          <a:stretch/>
        </p:blipFill>
        <p:spPr>
          <a:xfrm>
            <a:off x="3695845" y="2149134"/>
            <a:ext cx="1580338" cy="2121156"/>
          </a:xfrm>
          <a:prstGeom prst="rect">
            <a:avLst/>
          </a:prstGeom>
          <a:noFill/>
          <a:ln>
            <a:noFill/>
          </a:ln>
        </p:spPr>
      </p:pic>
      <p:pic>
        <p:nvPicPr>
          <p:cNvPr id="484" name="Google Shape;484;p25"/>
          <p:cNvPicPr preferRelativeResize="0"/>
          <p:nvPr/>
        </p:nvPicPr>
        <p:blipFill rotWithShape="1">
          <a:blip r:embed="rId5">
            <a:alphaModFix/>
          </a:blip>
          <a:srcRect b="0" l="0" r="0" t="0"/>
          <a:stretch/>
        </p:blipFill>
        <p:spPr>
          <a:xfrm>
            <a:off x="6085564" y="2112136"/>
            <a:ext cx="2187473" cy="2195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6"/>
          <p:cNvSpPr txBox="1"/>
          <p:nvPr>
            <p:ph type="title"/>
          </p:nvPr>
        </p:nvSpPr>
        <p:spPr>
          <a:xfrm>
            <a:off x="461650" y="216175"/>
            <a:ext cx="7907400" cy="8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t>Students produce models that are </a:t>
            </a:r>
            <a:r>
              <a:rPr lang="en" sz="2000">
                <a:solidFill>
                  <a:srgbClr val="9900FF"/>
                </a:solidFill>
              </a:rPr>
              <a:t>pictorial</a:t>
            </a:r>
            <a:r>
              <a:rPr lang="en" sz="2000"/>
              <a:t>, and of events that can have </a:t>
            </a:r>
            <a:r>
              <a:rPr lang="en" sz="2000">
                <a:solidFill>
                  <a:srgbClr val="9900FF"/>
                </a:solidFill>
              </a:rPr>
              <a:t>more than one way </a:t>
            </a:r>
            <a:r>
              <a:rPr lang="en" sz="2000"/>
              <a:t>of expressing an explanation... </a:t>
            </a:r>
            <a:endParaRPr sz="2000"/>
          </a:p>
          <a:p>
            <a:pPr indent="0" lvl="0" marL="0" rtl="0" algn="l">
              <a:lnSpc>
                <a:spcPct val="100000"/>
              </a:lnSpc>
              <a:spcBef>
                <a:spcPts val="0"/>
              </a:spcBef>
              <a:spcAft>
                <a:spcPts val="0"/>
              </a:spcAft>
              <a:buSzPts val="2800"/>
              <a:buNone/>
            </a:pPr>
            <a:r>
              <a:t/>
            </a:r>
            <a:endParaRPr sz="2000"/>
          </a:p>
        </p:txBody>
      </p:sp>
      <p:sp>
        <p:nvSpPr>
          <p:cNvPr id="490" name="Google Shape;490;p26"/>
          <p:cNvSpPr txBox="1"/>
          <p:nvPr/>
        </p:nvSpPr>
        <p:spPr>
          <a:xfrm>
            <a:off x="306075" y="4688550"/>
            <a:ext cx="2606400" cy="33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4</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Sound energy</a:t>
            </a:r>
            <a:endParaRPr b="0" i="0" sz="1400" u="none" cap="none" strike="noStrike">
              <a:solidFill>
                <a:srgbClr val="000000"/>
              </a:solidFill>
              <a:latin typeface="Avenir"/>
              <a:ea typeface="Avenir"/>
              <a:cs typeface="Avenir"/>
              <a:sym typeface="Avenir"/>
            </a:endParaRPr>
          </a:p>
        </p:txBody>
      </p:sp>
      <p:sp>
        <p:nvSpPr>
          <p:cNvPr id="491" name="Google Shape;491;p26"/>
          <p:cNvSpPr txBox="1"/>
          <p:nvPr/>
        </p:nvSpPr>
        <p:spPr>
          <a:xfrm>
            <a:off x="6841600" y="4715400"/>
            <a:ext cx="2302500" cy="28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8</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Gas laws</a:t>
            </a:r>
            <a:endParaRPr b="0" i="0" sz="1400" u="none" cap="none" strike="noStrike">
              <a:solidFill>
                <a:srgbClr val="000000"/>
              </a:solidFill>
              <a:latin typeface="Avenir"/>
              <a:ea typeface="Avenir"/>
              <a:cs typeface="Avenir"/>
              <a:sym typeface="Avenir"/>
            </a:endParaRPr>
          </a:p>
        </p:txBody>
      </p:sp>
      <p:sp>
        <p:nvSpPr>
          <p:cNvPr id="492" name="Google Shape;492;p26"/>
          <p:cNvSpPr txBox="1"/>
          <p:nvPr/>
        </p:nvSpPr>
        <p:spPr>
          <a:xfrm>
            <a:off x="3560575" y="4688550"/>
            <a:ext cx="2487600" cy="33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11</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Force &amp; motion</a:t>
            </a:r>
            <a:endParaRPr b="0" i="0" sz="1400" u="none" cap="none" strike="noStrike">
              <a:solidFill>
                <a:srgbClr val="000000"/>
              </a:solidFill>
              <a:latin typeface="Avenir"/>
              <a:ea typeface="Avenir"/>
              <a:cs typeface="Avenir"/>
              <a:sym typeface="Avenir"/>
            </a:endParaRPr>
          </a:p>
        </p:txBody>
      </p:sp>
      <p:pic>
        <p:nvPicPr>
          <p:cNvPr id="493" name="Google Shape;493;p26"/>
          <p:cNvPicPr preferRelativeResize="0"/>
          <p:nvPr/>
        </p:nvPicPr>
        <p:blipFill rotWithShape="1">
          <a:blip r:embed="rId3">
            <a:alphaModFix/>
          </a:blip>
          <a:srcRect b="0" l="0" r="0" t="0"/>
          <a:stretch/>
        </p:blipFill>
        <p:spPr>
          <a:xfrm>
            <a:off x="461650" y="1059775"/>
            <a:ext cx="8220691" cy="3388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7"/>
          <p:cNvSpPr txBox="1"/>
          <p:nvPr>
            <p:ph type="title"/>
          </p:nvPr>
        </p:nvSpPr>
        <p:spPr>
          <a:xfrm>
            <a:off x="311700" y="3745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Archivo Black"/>
                <a:ea typeface="Archivo Black"/>
                <a:cs typeface="Archivo Black"/>
                <a:sym typeface="Archivo Black"/>
              </a:rPr>
              <a:t>Focus on</a:t>
            </a:r>
            <a:r>
              <a:rPr lang="en">
                <a:solidFill>
                  <a:srgbClr val="9900FF"/>
                </a:solidFill>
                <a:latin typeface="Archivo Black"/>
                <a:ea typeface="Archivo Black"/>
                <a:cs typeface="Archivo Black"/>
                <a:sym typeface="Archivo Black"/>
              </a:rPr>
              <a:t> Explaining Phenomena</a:t>
            </a:r>
            <a:endParaRPr>
              <a:solidFill>
                <a:srgbClr val="9900FF"/>
              </a:solidFill>
              <a:latin typeface="Archivo Black"/>
              <a:ea typeface="Archivo Black"/>
              <a:cs typeface="Archivo Black"/>
              <a:sym typeface="Archivo Black"/>
            </a:endParaRPr>
          </a:p>
        </p:txBody>
      </p:sp>
      <p:sp>
        <p:nvSpPr>
          <p:cNvPr id="499" name="Google Shape;499;p27"/>
          <p:cNvSpPr txBox="1"/>
          <p:nvPr>
            <p:ph idx="1" type="body"/>
          </p:nvPr>
        </p:nvSpPr>
        <p:spPr>
          <a:xfrm>
            <a:off x="458600" y="1189650"/>
            <a:ext cx="8359200" cy="94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888888"/>
              </a:buClr>
              <a:buSzPts val="1800"/>
              <a:buFont typeface="Arial"/>
              <a:buNone/>
            </a:pPr>
            <a:r>
              <a:rPr lang="en" sz="2400">
                <a:solidFill>
                  <a:schemeClr val="dk1"/>
                </a:solidFill>
              </a:rPr>
              <a:t>Puzzling</a:t>
            </a:r>
            <a:r>
              <a:rPr lang="en" sz="2400">
                <a:solidFill>
                  <a:srgbClr val="888888"/>
                </a:solidFill>
              </a:rPr>
              <a:t> phenomena whose </a:t>
            </a:r>
            <a:r>
              <a:rPr lang="en" sz="2400">
                <a:solidFill>
                  <a:schemeClr val="dk1"/>
                </a:solidFill>
              </a:rPr>
              <a:t>full</a:t>
            </a:r>
            <a:r>
              <a:rPr lang="en" sz="2400">
                <a:solidFill>
                  <a:srgbClr val="888888"/>
                </a:solidFill>
              </a:rPr>
              <a:t> explanation requires a </a:t>
            </a:r>
            <a:r>
              <a:rPr lang="en" sz="2400">
                <a:solidFill>
                  <a:schemeClr val="dk1"/>
                </a:solidFill>
              </a:rPr>
              <a:t>wide range </a:t>
            </a:r>
            <a:r>
              <a:rPr lang="en" sz="2400">
                <a:solidFill>
                  <a:srgbClr val="888888"/>
                </a:solidFill>
              </a:rPr>
              <a:t>of science ideas to be </a:t>
            </a:r>
            <a:r>
              <a:rPr lang="en" sz="2400">
                <a:solidFill>
                  <a:schemeClr val="dk1"/>
                </a:solidFill>
              </a:rPr>
              <a:t>coordinated</a:t>
            </a:r>
            <a:r>
              <a:rPr lang="en" sz="2400">
                <a:solidFill>
                  <a:srgbClr val="888888"/>
                </a:solidFill>
              </a:rPr>
              <a:t> with one another</a:t>
            </a:r>
            <a:endParaRPr sz="2400">
              <a:solidFill>
                <a:srgbClr val="888888"/>
              </a:solidFill>
            </a:endParaRPr>
          </a:p>
          <a:p>
            <a:pPr indent="0" lvl="0" marL="0" rtl="0" algn="l">
              <a:lnSpc>
                <a:spcPct val="115000"/>
              </a:lnSpc>
              <a:spcBef>
                <a:spcPts val="0"/>
              </a:spcBef>
              <a:spcAft>
                <a:spcPts val="1600"/>
              </a:spcAft>
              <a:buSzPts val="1800"/>
              <a:buNone/>
            </a:pPr>
            <a:r>
              <a:t/>
            </a:r>
            <a:endParaRPr sz="2400"/>
          </a:p>
        </p:txBody>
      </p:sp>
      <p:sp>
        <p:nvSpPr>
          <p:cNvPr id="500" name="Google Shape;500;p27"/>
          <p:cNvSpPr txBox="1"/>
          <p:nvPr/>
        </p:nvSpPr>
        <p:spPr>
          <a:xfrm>
            <a:off x="326244" y="4231380"/>
            <a:ext cx="8491500" cy="84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E36C09"/>
              </a:buClr>
              <a:buSzPts val="2800"/>
              <a:buFont typeface="Avenir"/>
              <a:buNone/>
            </a:pPr>
            <a:r>
              <a:rPr b="1" i="0" lang="en" sz="2800" u="none" cap="none" strike="noStrike">
                <a:solidFill>
                  <a:srgbClr val="E36C09"/>
                </a:solidFill>
                <a:latin typeface="Avenir"/>
                <a:ea typeface="Avenir"/>
                <a:cs typeface="Avenir"/>
                <a:sym typeface="Avenir"/>
              </a:rPr>
              <a:t>Sustained intellectual work on challenging problem</a:t>
            </a:r>
            <a:endParaRPr b="1" i="0" sz="2800" u="none" cap="none" strike="noStrike">
              <a:solidFill>
                <a:srgbClr val="E36C09"/>
              </a:solidFill>
              <a:latin typeface="Avenir"/>
              <a:ea typeface="Avenir"/>
              <a:cs typeface="Avenir"/>
              <a:sym typeface="Avenir"/>
            </a:endParaRPr>
          </a:p>
        </p:txBody>
      </p:sp>
      <p:pic>
        <p:nvPicPr>
          <p:cNvPr id="501" name="Google Shape;501;p27"/>
          <p:cNvPicPr preferRelativeResize="0"/>
          <p:nvPr/>
        </p:nvPicPr>
        <p:blipFill rotWithShape="1">
          <a:blip r:embed="rId3">
            <a:alphaModFix/>
          </a:blip>
          <a:srcRect b="0" l="0" r="0" t="0"/>
          <a:stretch/>
        </p:blipFill>
        <p:spPr>
          <a:xfrm>
            <a:off x="652688" y="2374975"/>
            <a:ext cx="7704313" cy="17940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8"/>
          <p:cNvSpPr txBox="1"/>
          <p:nvPr>
            <p:ph type="title"/>
          </p:nvPr>
        </p:nvSpPr>
        <p:spPr>
          <a:xfrm>
            <a:off x="494738" y="77250"/>
            <a:ext cx="7967400" cy="101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t>Puzzling Question for Yellowstone ecosystem change </a:t>
            </a:r>
            <a:r>
              <a:rPr b="1" lang="en" sz="2000">
                <a:solidFill>
                  <a:srgbClr val="000000"/>
                </a:solidFill>
              </a:rPr>
              <a:t>phenomenon</a:t>
            </a:r>
            <a:r>
              <a:rPr lang="en" sz="2000"/>
              <a:t>:</a:t>
            </a:r>
            <a:endParaRPr sz="2000"/>
          </a:p>
          <a:p>
            <a:pPr indent="0" lvl="0" marL="0" rtl="0" algn="ctr">
              <a:lnSpc>
                <a:spcPct val="100000"/>
              </a:lnSpc>
              <a:spcBef>
                <a:spcPts val="0"/>
              </a:spcBef>
              <a:spcAft>
                <a:spcPts val="0"/>
              </a:spcAft>
              <a:buClr>
                <a:schemeClr val="dk1"/>
              </a:buClr>
              <a:buSzPts val="2800"/>
              <a:buFont typeface="Belleza"/>
              <a:buNone/>
            </a:pPr>
            <a:r>
              <a:rPr i="1" lang="en" sz="2000">
                <a:solidFill>
                  <a:srgbClr val="9900FF"/>
                </a:solidFill>
              </a:rPr>
              <a:t>How could the re-introduction of so few</a:t>
            </a:r>
            <a:r>
              <a:rPr b="1" i="1" lang="en" sz="2000">
                <a:solidFill>
                  <a:srgbClr val="9900FF"/>
                </a:solidFill>
              </a:rPr>
              <a:t> </a:t>
            </a:r>
            <a:r>
              <a:rPr i="1" lang="en" sz="2000">
                <a:solidFill>
                  <a:srgbClr val="9900FF"/>
                </a:solidFill>
              </a:rPr>
              <a:t>wolves to Yellowstone, cause such dramatic changes in the ecosystem?</a:t>
            </a:r>
            <a:r>
              <a:rPr i="1" lang="en" sz="2000"/>
              <a:t> </a:t>
            </a:r>
            <a:endParaRPr i="1" sz="2000"/>
          </a:p>
          <a:p>
            <a:pPr indent="0" lvl="0" marL="0" rtl="0" algn="l">
              <a:lnSpc>
                <a:spcPct val="100000"/>
              </a:lnSpc>
              <a:spcBef>
                <a:spcPts val="0"/>
              </a:spcBef>
              <a:spcAft>
                <a:spcPts val="0"/>
              </a:spcAft>
              <a:buSzPts val="2800"/>
              <a:buNone/>
            </a:pPr>
            <a:r>
              <a:t/>
            </a:r>
            <a:endParaRPr/>
          </a:p>
        </p:txBody>
      </p:sp>
      <p:pic>
        <p:nvPicPr>
          <p:cNvPr id="507" name="Google Shape;507;p28"/>
          <p:cNvPicPr preferRelativeResize="0"/>
          <p:nvPr/>
        </p:nvPicPr>
        <p:blipFill rotWithShape="1">
          <a:blip r:embed="rId3">
            <a:alphaModFix/>
          </a:blip>
          <a:srcRect b="0" l="0" r="0" t="0"/>
          <a:stretch/>
        </p:blipFill>
        <p:spPr>
          <a:xfrm>
            <a:off x="1354526" y="1279825"/>
            <a:ext cx="6247825" cy="3799500"/>
          </a:xfrm>
          <a:prstGeom prst="rect">
            <a:avLst/>
          </a:prstGeom>
          <a:noFill/>
          <a:ln>
            <a:noFill/>
          </a:ln>
        </p:spPr>
      </p:pic>
      <p:cxnSp>
        <p:nvCxnSpPr>
          <p:cNvPr id="508" name="Google Shape;508;p28"/>
          <p:cNvCxnSpPr/>
          <p:nvPr/>
        </p:nvCxnSpPr>
        <p:spPr>
          <a:xfrm rot="5400000">
            <a:off x="5036046" y="2533349"/>
            <a:ext cx="2511300" cy="757200"/>
          </a:xfrm>
          <a:prstGeom prst="bentConnector3">
            <a:avLst>
              <a:gd fmla="val 0" name="adj1"/>
            </a:avLst>
          </a:prstGeom>
          <a:solidFill>
            <a:srgbClr val="4F81BD"/>
          </a:solidFill>
          <a:ln cap="flat" cmpd="sng" w="76200">
            <a:solidFill>
              <a:srgbClr val="FFFF00"/>
            </a:solidFill>
            <a:prstDash val="solid"/>
            <a:round/>
            <a:headEnd len="med" w="med" type="stealth"/>
            <a:tailEnd len="med" w="med" type="stealth"/>
          </a:ln>
        </p:spPr>
      </p:cxnSp>
      <p:cxnSp>
        <p:nvCxnSpPr>
          <p:cNvPr id="509" name="Google Shape;509;p28"/>
          <p:cNvCxnSpPr/>
          <p:nvPr/>
        </p:nvCxnSpPr>
        <p:spPr>
          <a:xfrm rot="10800000">
            <a:off x="4205510" y="1735877"/>
            <a:ext cx="2227800" cy="949500"/>
          </a:xfrm>
          <a:prstGeom prst="bentConnector3">
            <a:avLst>
              <a:gd fmla="val 50003" name="adj1"/>
            </a:avLst>
          </a:prstGeom>
          <a:solidFill>
            <a:srgbClr val="4F81BD"/>
          </a:solidFill>
          <a:ln cap="flat" cmpd="sng" w="76200">
            <a:solidFill>
              <a:srgbClr val="FFFF00"/>
            </a:solidFill>
            <a:prstDash val="solid"/>
            <a:round/>
            <a:headEnd len="med" w="med" type="stealth"/>
            <a:tailEnd len="med" w="med" type="stealth"/>
          </a:ln>
        </p:spPr>
      </p:cxnSp>
      <p:cxnSp>
        <p:nvCxnSpPr>
          <p:cNvPr id="510" name="Google Shape;510;p28"/>
          <p:cNvCxnSpPr/>
          <p:nvPr/>
        </p:nvCxnSpPr>
        <p:spPr>
          <a:xfrm rot="5400000">
            <a:off x="2569316" y="2419235"/>
            <a:ext cx="1651200" cy="1261800"/>
          </a:xfrm>
          <a:prstGeom prst="bentConnector3">
            <a:avLst>
              <a:gd fmla="val 49997" name="adj1"/>
            </a:avLst>
          </a:prstGeom>
          <a:solidFill>
            <a:srgbClr val="4F81BD"/>
          </a:solidFill>
          <a:ln cap="flat" cmpd="sng" w="76200">
            <a:solidFill>
              <a:srgbClr val="FFFF00"/>
            </a:solidFill>
            <a:prstDash val="solid"/>
            <a:round/>
            <a:headEnd len="med" w="med" type="stealth"/>
            <a:tailEnd len="med" w="med" type="stealth"/>
          </a:ln>
        </p:spPr>
      </p:cxnSp>
      <p:cxnSp>
        <p:nvCxnSpPr>
          <p:cNvPr id="511" name="Google Shape;511;p28"/>
          <p:cNvCxnSpPr/>
          <p:nvPr/>
        </p:nvCxnSpPr>
        <p:spPr>
          <a:xfrm rot="10800000">
            <a:off x="3242746" y="2643967"/>
            <a:ext cx="3129600" cy="994500"/>
          </a:xfrm>
          <a:prstGeom prst="bentConnector3">
            <a:avLst>
              <a:gd fmla="val 50002" name="adj1"/>
            </a:avLst>
          </a:prstGeom>
          <a:solidFill>
            <a:srgbClr val="4F81BD"/>
          </a:solidFill>
          <a:ln cap="flat" cmpd="sng" w="76200">
            <a:solidFill>
              <a:srgbClr val="FFFF00"/>
            </a:solidFill>
            <a:prstDash val="solid"/>
            <a:round/>
            <a:headEnd len="med" w="med" type="stealth"/>
            <a:tailEnd len="med" w="med" type="stealth"/>
          </a:ln>
        </p:spPr>
      </p:cxnSp>
      <p:sp>
        <p:nvSpPr>
          <p:cNvPr id="512" name="Google Shape;512;p28"/>
          <p:cNvSpPr/>
          <p:nvPr/>
        </p:nvSpPr>
        <p:spPr>
          <a:xfrm>
            <a:off x="6780174" y="1237200"/>
            <a:ext cx="1948500" cy="909600"/>
          </a:xfrm>
          <a:prstGeom prst="roundRect">
            <a:avLst>
              <a:gd fmla="val 16667" name="adj"/>
            </a:avLst>
          </a:prstGeom>
          <a:gradFill>
            <a:gsLst>
              <a:gs pos="0">
                <a:srgbClr val="FFFFFF"/>
              </a:gs>
              <a:gs pos="100000">
                <a:srgbClr val="FF932B"/>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Population dynamics</a:t>
            </a:r>
            <a:endParaRPr b="0" i="0" sz="1400" u="none" cap="none" strike="noStrike">
              <a:solidFill>
                <a:srgbClr val="000000"/>
              </a:solidFill>
              <a:latin typeface="Avenir"/>
              <a:ea typeface="Avenir"/>
              <a:cs typeface="Avenir"/>
              <a:sym typeface="Avenir"/>
            </a:endParaRPr>
          </a:p>
        </p:txBody>
      </p:sp>
      <p:sp>
        <p:nvSpPr>
          <p:cNvPr id="513" name="Google Shape;513;p28"/>
          <p:cNvSpPr/>
          <p:nvPr/>
        </p:nvSpPr>
        <p:spPr>
          <a:xfrm>
            <a:off x="6526487" y="2666294"/>
            <a:ext cx="2202300" cy="909600"/>
          </a:xfrm>
          <a:prstGeom prst="roundRect">
            <a:avLst>
              <a:gd fmla="val 16667" name="adj"/>
            </a:avLst>
          </a:prstGeom>
          <a:gradFill>
            <a:gsLst>
              <a:gs pos="0">
                <a:srgbClr val="FFFFFF"/>
              </a:gs>
              <a:gs pos="100000">
                <a:srgbClr val="B2A0C7"/>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Competition for resources</a:t>
            </a:r>
            <a:endParaRPr b="0" i="0" sz="1400" u="none" cap="none" strike="noStrike">
              <a:solidFill>
                <a:srgbClr val="000000"/>
              </a:solidFill>
              <a:latin typeface="Avenir"/>
              <a:ea typeface="Avenir"/>
              <a:cs typeface="Avenir"/>
              <a:sym typeface="Avenir"/>
            </a:endParaRPr>
          </a:p>
        </p:txBody>
      </p:sp>
      <p:sp>
        <p:nvSpPr>
          <p:cNvPr id="514" name="Google Shape;514;p28"/>
          <p:cNvSpPr/>
          <p:nvPr/>
        </p:nvSpPr>
        <p:spPr>
          <a:xfrm>
            <a:off x="5067469" y="4169719"/>
            <a:ext cx="2202300" cy="909600"/>
          </a:xfrm>
          <a:prstGeom prst="roundRect">
            <a:avLst>
              <a:gd fmla="val 16667" name="adj"/>
            </a:avLst>
          </a:prstGeom>
          <a:gradFill>
            <a:gsLst>
              <a:gs pos="0">
                <a:srgbClr val="FFFFFF"/>
              </a:gs>
              <a:gs pos="100000">
                <a:srgbClr val="00B0F0"/>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Interdependence of organisms</a:t>
            </a:r>
            <a:endParaRPr b="0" i="0" sz="1400" u="none" cap="none" strike="noStrike">
              <a:solidFill>
                <a:srgbClr val="000000"/>
              </a:solidFill>
              <a:latin typeface="Avenir"/>
              <a:ea typeface="Avenir"/>
              <a:cs typeface="Avenir"/>
              <a:sym typeface="Avenir"/>
            </a:endParaRPr>
          </a:p>
        </p:txBody>
      </p:sp>
      <p:sp>
        <p:nvSpPr>
          <p:cNvPr id="515" name="Google Shape;515;p28"/>
          <p:cNvSpPr/>
          <p:nvPr/>
        </p:nvSpPr>
        <p:spPr>
          <a:xfrm>
            <a:off x="415213" y="2298740"/>
            <a:ext cx="2202300" cy="909600"/>
          </a:xfrm>
          <a:prstGeom prst="roundRect">
            <a:avLst>
              <a:gd fmla="val 16667" name="adj"/>
            </a:avLst>
          </a:prstGeom>
          <a:gradFill>
            <a:gsLst>
              <a:gs pos="0">
                <a:srgbClr val="FFFFFF"/>
              </a:gs>
              <a:gs pos="100000">
                <a:srgbClr val="A5A5A5"/>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Niches</a:t>
            </a:r>
            <a:endParaRPr b="0" i="0" sz="1400" u="none" cap="none" strike="noStrike">
              <a:solidFill>
                <a:srgbClr val="000000"/>
              </a:solidFill>
              <a:latin typeface="Avenir"/>
              <a:ea typeface="Avenir"/>
              <a:cs typeface="Avenir"/>
              <a:sym typeface="Avenir"/>
            </a:endParaRPr>
          </a:p>
        </p:txBody>
      </p:sp>
      <p:sp>
        <p:nvSpPr>
          <p:cNvPr id="516" name="Google Shape;516;p28"/>
          <p:cNvSpPr/>
          <p:nvPr/>
        </p:nvSpPr>
        <p:spPr>
          <a:xfrm>
            <a:off x="793282" y="4143368"/>
            <a:ext cx="2202300" cy="909600"/>
          </a:xfrm>
          <a:prstGeom prst="roundRect">
            <a:avLst>
              <a:gd fmla="val 16667" name="adj"/>
            </a:avLst>
          </a:prstGeom>
          <a:gradFill>
            <a:gsLst>
              <a:gs pos="0">
                <a:srgbClr val="FFFFFF"/>
              </a:gs>
              <a:gs pos="100000">
                <a:srgbClr val="0070C0"/>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Trophic levels and energy</a:t>
            </a:r>
            <a:endParaRPr b="0" i="0" sz="1400" u="none" cap="none" strike="noStrike">
              <a:solidFill>
                <a:srgbClr val="000000"/>
              </a:solidFill>
              <a:latin typeface="Avenir"/>
              <a:ea typeface="Avenir"/>
              <a:cs typeface="Avenir"/>
              <a:sym typeface="Avenir"/>
            </a:endParaRPr>
          </a:p>
        </p:txBody>
      </p:sp>
      <p:sp>
        <p:nvSpPr>
          <p:cNvPr id="517" name="Google Shape;517;p28"/>
          <p:cNvSpPr/>
          <p:nvPr/>
        </p:nvSpPr>
        <p:spPr>
          <a:xfrm>
            <a:off x="1930601" y="1179370"/>
            <a:ext cx="2202300" cy="909600"/>
          </a:xfrm>
          <a:prstGeom prst="roundRect">
            <a:avLst>
              <a:gd fmla="val 16667" name="adj"/>
            </a:avLst>
          </a:prstGeom>
          <a:gradFill>
            <a:gsLst>
              <a:gs pos="0">
                <a:srgbClr val="FFFFFF"/>
              </a:gs>
              <a:gs pos="100000">
                <a:srgbClr val="76923C"/>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Carrying capacity</a:t>
            </a:r>
            <a:endParaRPr b="0" i="0" sz="1400" u="none" cap="none" strike="noStrike">
              <a:solidFill>
                <a:srgbClr val="000000"/>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9"/>
          <p:cNvSpPr txBox="1"/>
          <p:nvPr>
            <p:ph type="title"/>
          </p:nvPr>
        </p:nvSpPr>
        <p:spPr>
          <a:xfrm>
            <a:off x="1921425" y="60700"/>
            <a:ext cx="6060600" cy="534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latin typeface="Archivo Black"/>
                <a:ea typeface="Archivo Black"/>
                <a:cs typeface="Archivo Black"/>
                <a:sym typeface="Archivo Black"/>
              </a:rPr>
              <a:t>Modeling means </a:t>
            </a:r>
            <a:r>
              <a:rPr i="1" lang="en">
                <a:solidFill>
                  <a:srgbClr val="9900FF"/>
                </a:solidFill>
                <a:latin typeface="Archivo Black"/>
                <a:ea typeface="Archivo Black"/>
                <a:cs typeface="Archivo Black"/>
                <a:sym typeface="Archivo Black"/>
              </a:rPr>
              <a:t>revising</a:t>
            </a:r>
            <a:r>
              <a:rPr lang="en">
                <a:solidFill>
                  <a:srgbClr val="9900FF"/>
                </a:solidFill>
              </a:rPr>
              <a:t> </a:t>
            </a:r>
            <a:r>
              <a:rPr lang="en"/>
              <a:t> </a:t>
            </a:r>
            <a:endParaRPr/>
          </a:p>
          <a:p>
            <a:pPr indent="0" lvl="0" marL="0" rtl="0" algn="ctr">
              <a:lnSpc>
                <a:spcPct val="100000"/>
              </a:lnSpc>
              <a:spcBef>
                <a:spcPts val="0"/>
              </a:spcBef>
              <a:spcAft>
                <a:spcPts val="0"/>
              </a:spcAft>
              <a:buClr>
                <a:schemeClr val="dk1"/>
              </a:buClr>
              <a:buSzPts val="2800"/>
              <a:buFont typeface="Belleza"/>
              <a:buNone/>
            </a:pPr>
            <a:r>
              <a:rPr lang="en"/>
              <a:t>in response to new evidence, ideas</a:t>
            </a:r>
            <a:endParaRPr/>
          </a:p>
          <a:p>
            <a:pPr indent="0" lvl="0" marL="0" rtl="0" algn="ctr">
              <a:lnSpc>
                <a:spcPct val="100000"/>
              </a:lnSpc>
              <a:spcBef>
                <a:spcPts val="0"/>
              </a:spcBef>
              <a:spcAft>
                <a:spcPts val="0"/>
              </a:spcAft>
              <a:buSzPts val="2800"/>
              <a:buNone/>
            </a:pPr>
            <a:r>
              <a:t/>
            </a:r>
            <a:endParaRPr/>
          </a:p>
        </p:txBody>
      </p:sp>
      <p:sp>
        <p:nvSpPr>
          <p:cNvPr id="523" name="Google Shape;523;p29"/>
          <p:cNvSpPr txBox="1"/>
          <p:nvPr/>
        </p:nvSpPr>
        <p:spPr>
          <a:xfrm>
            <a:off x="196660" y="4665307"/>
            <a:ext cx="3555900" cy="47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Kevin’s initial model</a:t>
            </a:r>
            <a:endParaRPr b="0" i="0" sz="1500" u="none" cap="none" strike="noStrike">
              <a:solidFill>
                <a:srgbClr val="7F7F7F"/>
              </a:solidFill>
              <a:latin typeface="Avenir"/>
              <a:ea typeface="Avenir"/>
              <a:cs typeface="Avenir"/>
              <a:sym typeface="Avenir"/>
            </a:endParaRPr>
          </a:p>
        </p:txBody>
      </p:sp>
      <p:sp>
        <p:nvSpPr>
          <p:cNvPr id="524" name="Google Shape;524;p29"/>
          <p:cNvSpPr txBox="1"/>
          <p:nvPr/>
        </p:nvSpPr>
        <p:spPr>
          <a:xfrm>
            <a:off x="5321222" y="4655457"/>
            <a:ext cx="3555900" cy="46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Kevin’s model later </a:t>
            </a:r>
            <a:endParaRPr b="0" i="0" sz="1400" u="none" cap="none" strike="noStrike">
              <a:solidFill>
                <a:srgbClr val="000000"/>
              </a:solidFill>
              <a:latin typeface="Arial"/>
              <a:ea typeface="Arial"/>
              <a:cs typeface="Arial"/>
              <a:sym typeface="Arial"/>
            </a:endParaRPr>
          </a:p>
        </p:txBody>
      </p:sp>
      <p:pic>
        <p:nvPicPr>
          <p:cNvPr id="525" name="Google Shape;525;p29"/>
          <p:cNvPicPr preferRelativeResize="0"/>
          <p:nvPr/>
        </p:nvPicPr>
        <p:blipFill rotWithShape="1">
          <a:blip r:embed="rId3">
            <a:alphaModFix/>
          </a:blip>
          <a:srcRect b="0" l="0" r="0" t="0"/>
          <a:stretch/>
        </p:blipFill>
        <p:spPr>
          <a:xfrm>
            <a:off x="482889" y="1045475"/>
            <a:ext cx="3181350" cy="3609975"/>
          </a:xfrm>
          <a:prstGeom prst="rect">
            <a:avLst/>
          </a:prstGeom>
          <a:noFill/>
          <a:ln>
            <a:noFill/>
          </a:ln>
        </p:spPr>
      </p:pic>
      <p:pic>
        <p:nvPicPr>
          <p:cNvPr id="526" name="Google Shape;526;p29"/>
          <p:cNvPicPr preferRelativeResize="0"/>
          <p:nvPr/>
        </p:nvPicPr>
        <p:blipFill rotWithShape="1">
          <a:blip r:embed="rId4">
            <a:alphaModFix/>
          </a:blip>
          <a:srcRect b="0" l="0" r="0" t="0"/>
          <a:stretch/>
        </p:blipFill>
        <p:spPr>
          <a:xfrm>
            <a:off x="5110689" y="1045475"/>
            <a:ext cx="3781425" cy="3609975"/>
          </a:xfrm>
          <a:prstGeom prst="rect">
            <a:avLst/>
          </a:prstGeom>
          <a:noFill/>
          <a:ln>
            <a:noFill/>
          </a:ln>
        </p:spPr>
      </p:pic>
      <p:pic>
        <p:nvPicPr>
          <p:cNvPr id="527" name="Google Shape;527;p29"/>
          <p:cNvPicPr preferRelativeResize="0"/>
          <p:nvPr/>
        </p:nvPicPr>
        <p:blipFill rotWithShape="1">
          <a:blip r:embed="rId5">
            <a:alphaModFix/>
          </a:blip>
          <a:srcRect b="0" l="0" r="0" t="0"/>
          <a:stretch/>
        </p:blipFill>
        <p:spPr>
          <a:xfrm>
            <a:off x="143600" y="185975"/>
            <a:ext cx="1777825" cy="1363025"/>
          </a:xfrm>
          <a:prstGeom prst="rect">
            <a:avLst/>
          </a:prstGeom>
          <a:noFill/>
          <a:ln cap="flat" cmpd="sng" w="9525">
            <a:solidFill>
              <a:schemeClr val="dk2"/>
            </a:solidFill>
            <a:prstDash val="solid"/>
            <a:round/>
            <a:headEnd len="sm" w="sm" type="none"/>
            <a:tailEnd len="sm" w="sm" type="none"/>
          </a:ln>
        </p:spPr>
      </p:pic>
      <p:grpSp>
        <p:nvGrpSpPr>
          <p:cNvPr id="528" name="Google Shape;528;p29"/>
          <p:cNvGrpSpPr/>
          <p:nvPr/>
        </p:nvGrpSpPr>
        <p:grpSpPr>
          <a:xfrm>
            <a:off x="3865464" y="2562161"/>
            <a:ext cx="1044000" cy="1649564"/>
            <a:chOff x="3865464" y="2562161"/>
            <a:chExt cx="1044000" cy="1649564"/>
          </a:xfrm>
        </p:grpSpPr>
        <p:sp>
          <p:nvSpPr>
            <p:cNvPr id="529" name="Google Shape;529;p29"/>
            <p:cNvSpPr/>
            <p:nvPr/>
          </p:nvSpPr>
          <p:spPr>
            <a:xfrm rot="5400000">
              <a:off x="4052064" y="2375561"/>
              <a:ext cx="670800" cy="1044000"/>
            </a:xfrm>
            <a:prstGeom prst="upArrow">
              <a:avLst>
                <a:gd fmla="val 50000" name="adj1"/>
                <a:gd fmla="val 50000" name="adj2"/>
              </a:avLst>
            </a:prstGeom>
            <a:gradFill>
              <a:gsLst>
                <a:gs pos="0">
                  <a:srgbClr val="4E29AA"/>
                </a:gs>
                <a:gs pos="100000">
                  <a:srgbClr val="1E123D"/>
                </a:gs>
              </a:gsLst>
              <a:lin ang="5400012" scaled="0"/>
            </a:gradFill>
            <a:ln cap="flat" cmpd="sng" w="9525">
              <a:solidFill>
                <a:srgbClr val="1B4A8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530" name="Google Shape;530;p29"/>
            <p:cNvSpPr txBox="1"/>
            <p:nvPr/>
          </p:nvSpPr>
          <p:spPr>
            <a:xfrm>
              <a:off x="3885825" y="3249025"/>
              <a:ext cx="962700" cy="96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Evidence from unit activities, readings, videos, data...</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0"/>
          <p:cNvSpPr txBox="1"/>
          <p:nvPr>
            <p:ph type="title"/>
          </p:nvPr>
        </p:nvSpPr>
        <p:spPr>
          <a:xfrm>
            <a:off x="324100" y="134350"/>
            <a:ext cx="7285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chivo Black"/>
                <a:ea typeface="Archivo Black"/>
                <a:cs typeface="Archivo Black"/>
                <a:sym typeface="Archivo Black"/>
              </a:rPr>
              <a:t>Why is </a:t>
            </a:r>
            <a:r>
              <a:rPr lang="en">
                <a:solidFill>
                  <a:srgbClr val="9900FF"/>
                </a:solidFill>
                <a:latin typeface="Archivo Black"/>
                <a:ea typeface="Archivo Black"/>
                <a:cs typeface="Archivo Black"/>
                <a:sym typeface="Archivo Black"/>
              </a:rPr>
              <a:t>modeling </a:t>
            </a:r>
            <a:r>
              <a:rPr lang="en">
                <a:latin typeface="Archivo Black"/>
                <a:ea typeface="Archivo Black"/>
                <a:cs typeface="Archivo Black"/>
                <a:sym typeface="Archivo Black"/>
              </a:rPr>
              <a:t>a valued practice? </a:t>
            </a:r>
            <a:endParaRPr>
              <a:latin typeface="Archivo Black"/>
              <a:ea typeface="Archivo Black"/>
              <a:cs typeface="Archivo Black"/>
              <a:sym typeface="Archivo Black"/>
            </a:endParaRPr>
          </a:p>
          <a:p>
            <a:pPr indent="0" lvl="0" marL="0" rtl="0" algn="l">
              <a:lnSpc>
                <a:spcPct val="100000"/>
              </a:lnSpc>
              <a:spcBef>
                <a:spcPts val="0"/>
              </a:spcBef>
              <a:spcAft>
                <a:spcPts val="0"/>
              </a:spcAft>
              <a:buClr>
                <a:schemeClr val="dk1"/>
              </a:buClr>
              <a:buSzPts val="2800"/>
              <a:buFont typeface="Belleza"/>
              <a:buNone/>
            </a:pPr>
            <a:r>
              <a:rPr i="1" lang="en" sz="2400">
                <a:solidFill>
                  <a:srgbClr val="999999"/>
                </a:solidFill>
              </a:rPr>
              <a:t>It’s not so kids to act like “little scientists”</a:t>
            </a:r>
            <a:endParaRPr i="1" sz="2400">
              <a:solidFill>
                <a:srgbClr val="999999"/>
              </a:solidFill>
            </a:endParaRPr>
          </a:p>
          <a:p>
            <a:pPr indent="0" lvl="0" marL="0" rtl="0" algn="l">
              <a:lnSpc>
                <a:spcPct val="100000"/>
              </a:lnSpc>
              <a:spcBef>
                <a:spcPts val="0"/>
              </a:spcBef>
              <a:spcAft>
                <a:spcPts val="0"/>
              </a:spcAft>
              <a:buSzPts val="2800"/>
              <a:buNone/>
            </a:pPr>
            <a:r>
              <a:t/>
            </a:r>
            <a:endParaRPr/>
          </a:p>
        </p:txBody>
      </p:sp>
      <p:sp>
        <p:nvSpPr>
          <p:cNvPr id="536" name="Google Shape;536;p30"/>
          <p:cNvSpPr txBox="1"/>
          <p:nvPr/>
        </p:nvSpPr>
        <p:spPr>
          <a:xfrm>
            <a:off x="4572000" y="1266425"/>
            <a:ext cx="4387800" cy="3638400"/>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It </a:t>
            </a:r>
            <a:r>
              <a:rPr b="0" i="1" lang="en" sz="2000" u="none" cap="none" strike="noStrike">
                <a:solidFill>
                  <a:srgbClr val="7F7F7F"/>
                </a:solidFill>
                <a:latin typeface="Arial"/>
                <a:ea typeface="Arial"/>
                <a:cs typeface="Arial"/>
                <a:sym typeface="Arial"/>
              </a:rPr>
              <a:t>makes students’ thinking visible</a:t>
            </a:r>
            <a:r>
              <a:rPr b="0" i="0" lang="en" sz="2000" u="none" cap="none" strike="noStrike">
                <a:solidFill>
                  <a:srgbClr val="7F7F7F"/>
                </a:solidFill>
                <a:latin typeface="Arial"/>
                <a:ea typeface="Arial"/>
                <a:cs typeface="Arial"/>
                <a:sym typeface="Arial"/>
              </a:rPr>
              <a:t> to you and makes their reasoning available to their peers</a:t>
            </a:r>
            <a:endParaRPr b="0" i="0" sz="20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600"/>
              <a:buFont typeface="Arial"/>
              <a:buNone/>
            </a:pPr>
            <a:r>
              <a:t/>
            </a:r>
            <a:endParaRPr b="0" i="0" sz="6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Allows students to show more of what they currently know </a:t>
            </a:r>
            <a:r>
              <a:rPr b="0" i="1" lang="en" sz="2000" u="none" cap="none" strike="noStrike">
                <a:solidFill>
                  <a:srgbClr val="7F7F7F"/>
                </a:solidFill>
                <a:latin typeface="Arial"/>
                <a:ea typeface="Arial"/>
                <a:cs typeface="Arial"/>
                <a:sym typeface="Arial"/>
              </a:rPr>
              <a:t>in variety of ways</a:t>
            </a:r>
            <a:endParaRPr b="0" i="1" sz="2000" u="none" cap="none" strike="noStrike">
              <a:solidFill>
                <a:srgbClr val="7F7F7F"/>
              </a:solidFill>
              <a:latin typeface="Arial"/>
              <a:ea typeface="Arial"/>
              <a:cs typeface="Arial"/>
              <a:sym typeface="Arial"/>
            </a:endParaRPr>
          </a:p>
          <a:p>
            <a:pPr indent="0" lvl="0" marL="0" marR="0" rtl="0" algn="l">
              <a:lnSpc>
                <a:spcPct val="100000"/>
              </a:lnSpc>
              <a:spcBef>
                <a:spcPts val="640"/>
              </a:spcBef>
              <a:spcAft>
                <a:spcPts val="0"/>
              </a:spcAft>
              <a:buClr>
                <a:srgbClr val="000000"/>
              </a:buClr>
              <a:buSzPts val="600"/>
              <a:buFont typeface="Arial"/>
              <a:buNone/>
            </a:pPr>
            <a:r>
              <a:t/>
            </a:r>
            <a:endParaRPr b="0" i="0" sz="6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Helps students </a:t>
            </a:r>
            <a:r>
              <a:rPr b="0" i="1" lang="en" sz="2000" u="none" cap="none" strike="noStrike">
                <a:solidFill>
                  <a:srgbClr val="7F7F7F"/>
                </a:solidFill>
                <a:latin typeface="Arial"/>
                <a:ea typeface="Arial"/>
                <a:cs typeface="Arial"/>
                <a:sym typeface="Arial"/>
              </a:rPr>
              <a:t>see value in changing their thinking </a:t>
            </a:r>
            <a:r>
              <a:rPr b="0" i="0" lang="en" sz="2000" u="none" cap="none" strike="noStrike">
                <a:solidFill>
                  <a:srgbClr val="7F7F7F"/>
                </a:solidFill>
                <a:latin typeface="Arial"/>
                <a:ea typeface="Arial"/>
                <a:cs typeface="Arial"/>
                <a:sym typeface="Arial"/>
              </a:rPr>
              <a:t>in response to new evidence/ideas</a:t>
            </a:r>
            <a:endParaRPr b="0" i="0" sz="2000" u="none" cap="none" strike="noStrike">
              <a:solidFill>
                <a:srgbClr val="7F7F7F"/>
              </a:solidFill>
              <a:latin typeface="Arial"/>
              <a:ea typeface="Arial"/>
              <a:cs typeface="Arial"/>
              <a:sym typeface="Arial"/>
            </a:endParaRPr>
          </a:p>
        </p:txBody>
      </p:sp>
      <p:pic>
        <p:nvPicPr>
          <p:cNvPr id="537" name="Google Shape;537;p30"/>
          <p:cNvPicPr preferRelativeResize="0"/>
          <p:nvPr/>
        </p:nvPicPr>
        <p:blipFill rotWithShape="1">
          <a:blip r:embed="rId3">
            <a:alphaModFix/>
          </a:blip>
          <a:srcRect b="0" l="0" r="0" t="0"/>
          <a:stretch/>
        </p:blipFill>
        <p:spPr>
          <a:xfrm>
            <a:off x="164925" y="1205700"/>
            <a:ext cx="3362325" cy="3638550"/>
          </a:xfrm>
          <a:prstGeom prst="rect">
            <a:avLst/>
          </a:prstGeom>
          <a:noFill/>
          <a:ln>
            <a:noFill/>
          </a:ln>
        </p:spPr>
      </p:pic>
      <p:pic>
        <p:nvPicPr>
          <p:cNvPr id="538" name="Google Shape;538;p30"/>
          <p:cNvPicPr preferRelativeResize="0"/>
          <p:nvPr/>
        </p:nvPicPr>
        <p:blipFill rotWithShape="1">
          <a:blip r:embed="rId4">
            <a:alphaModFix/>
          </a:blip>
          <a:srcRect b="0" l="0" r="0" t="0"/>
          <a:stretch/>
        </p:blipFill>
        <p:spPr>
          <a:xfrm>
            <a:off x="3152600" y="1955400"/>
            <a:ext cx="1628775" cy="243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0" st="0"/>
                                            </p:txEl>
                                          </p:spTgt>
                                        </p:tgtEl>
                                        <p:attrNameLst>
                                          <p:attrName>style.visibility</p:attrName>
                                        </p:attrNameLst>
                                      </p:cBhvr>
                                      <p:to>
                                        <p:strVal val="visible"/>
                                      </p:to>
                                    </p:set>
                                    <p:animEffect filter="fade" transition="in">
                                      <p:cBhvr>
                                        <p:cTn dur="1000"/>
                                        <p:tgtEl>
                                          <p:spTgt spid="5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1" st="1"/>
                                            </p:txEl>
                                          </p:spTgt>
                                        </p:tgtEl>
                                        <p:attrNameLst>
                                          <p:attrName>style.visibility</p:attrName>
                                        </p:attrNameLst>
                                      </p:cBhvr>
                                      <p:to>
                                        <p:strVal val="visible"/>
                                      </p:to>
                                    </p:set>
                                    <p:animEffect filter="fade" transition="in">
                                      <p:cBhvr>
                                        <p:cTn dur="1000"/>
                                        <p:tgtEl>
                                          <p:spTgt spid="5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2" st="2"/>
                                            </p:txEl>
                                          </p:spTgt>
                                        </p:tgtEl>
                                        <p:attrNameLst>
                                          <p:attrName>style.visibility</p:attrName>
                                        </p:attrNameLst>
                                      </p:cBhvr>
                                      <p:to>
                                        <p:strVal val="visible"/>
                                      </p:to>
                                    </p:set>
                                    <p:animEffect filter="fade" transition="in">
                                      <p:cBhvr>
                                        <p:cTn dur="1000"/>
                                        <p:tgtEl>
                                          <p:spTgt spid="5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3" st="3"/>
                                            </p:txEl>
                                          </p:spTgt>
                                        </p:tgtEl>
                                        <p:attrNameLst>
                                          <p:attrName>style.visibility</p:attrName>
                                        </p:attrNameLst>
                                      </p:cBhvr>
                                      <p:to>
                                        <p:strVal val="visible"/>
                                      </p:to>
                                    </p:set>
                                    <p:animEffect filter="fade" transition="in">
                                      <p:cBhvr>
                                        <p:cTn dur="1000"/>
                                        <p:tgtEl>
                                          <p:spTgt spid="5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4" st="4"/>
                                            </p:txEl>
                                          </p:spTgt>
                                        </p:tgtEl>
                                        <p:attrNameLst>
                                          <p:attrName>style.visibility</p:attrName>
                                        </p:attrNameLst>
                                      </p:cBhvr>
                                      <p:to>
                                        <p:strVal val="visible"/>
                                      </p:to>
                                    </p:set>
                                    <p:animEffect filter="fade" transition="in">
                                      <p:cBhvr>
                                        <p:cTn dur="1000"/>
                                        <p:tgtEl>
                                          <p:spTgt spid="53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31"/>
          <p:cNvPicPr preferRelativeResize="0"/>
          <p:nvPr/>
        </p:nvPicPr>
        <p:blipFill rotWithShape="1">
          <a:blip r:embed="rId3">
            <a:alphaModFix/>
          </a:blip>
          <a:srcRect b="0" l="0" r="0" t="0"/>
          <a:stretch/>
        </p:blipFill>
        <p:spPr>
          <a:xfrm>
            <a:off x="4172793" y="134350"/>
            <a:ext cx="3942000" cy="3770574"/>
          </a:xfrm>
          <a:prstGeom prst="rect">
            <a:avLst/>
          </a:prstGeom>
          <a:noFill/>
          <a:ln>
            <a:noFill/>
          </a:ln>
        </p:spPr>
      </p:pic>
      <p:sp>
        <p:nvSpPr>
          <p:cNvPr id="544" name="Google Shape;544;p31"/>
          <p:cNvSpPr txBox="1"/>
          <p:nvPr>
            <p:ph type="title"/>
          </p:nvPr>
        </p:nvSpPr>
        <p:spPr>
          <a:xfrm>
            <a:off x="152400" y="286750"/>
            <a:ext cx="5563200" cy="142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Belleza"/>
              <a:buNone/>
            </a:pPr>
            <a:r>
              <a:rPr lang="en">
                <a:latin typeface="Archivo Black"/>
                <a:ea typeface="Archivo Black"/>
                <a:cs typeface="Archivo Black"/>
                <a:sym typeface="Archivo Black"/>
              </a:rPr>
              <a:t>Revising </a:t>
            </a:r>
            <a:r>
              <a:rPr lang="en">
                <a:solidFill>
                  <a:srgbClr val="9900FF"/>
                </a:solidFill>
                <a:latin typeface="Archivo Black"/>
                <a:ea typeface="Archivo Black"/>
                <a:cs typeface="Archivo Black"/>
                <a:sym typeface="Archivo Black"/>
              </a:rPr>
              <a:t>models </a:t>
            </a:r>
            <a:r>
              <a:rPr lang="en">
                <a:latin typeface="Archivo Black"/>
                <a:ea typeface="Archivo Black"/>
                <a:cs typeface="Archivo Black"/>
                <a:sym typeface="Archivo Black"/>
              </a:rPr>
              <a:t>in principled ways</a:t>
            </a:r>
            <a:endParaRPr>
              <a:latin typeface="Archivo Black"/>
              <a:ea typeface="Archivo Black"/>
              <a:cs typeface="Archivo Black"/>
              <a:sym typeface="Archivo Black"/>
            </a:endParaRPr>
          </a:p>
          <a:p>
            <a:pPr indent="0" lvl="0" marL="0" rtl="0" algn="l">
              <a:lnSpc>
                <a:spcPct val="100000"/>
              </a:lnSpc>
              <a:spcBef>
                <a:spcPts val="0"/>
              </a:spcBef>
              <a:spcAft>
                <a:spcPts val="0"/>
              </a:spcAft>
              <a:buSzPts val="2800"/>
              <a:buNone/>
            </a:pPr>
            <a:r>
              <a:t/>
            </a:r>
            <a:endParaRPr>
              <a:latin typeface="Archivo Black"/>
              <a:ea typeface="Archivo Black"/>
              <a:cs typeface="Archivo Black"/>
              <a:sym typeface="Archivo Black"/>
            </a:endParaRPr>
          </a:p>
        </p:txBody>
      </p:sp>
      <p:sp>
        <p:nvSpPr>
          <p:cNvPr id="545" name="Google Shape;545;p31"/>
          <p:cNvSpPr/>
          <p:nvPr/>
        </p:nvSpPr>
        <p:spPr>
          <a:xfrm>
            <a:off x="7025142" y="1709342"/>
            <a:ext cx="812700" cy="795900"/>
          </a:xfrm>
          <a:prstGeom prst="donut">
            <a:avLst>
              <a:gd fmla="val 9043"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nir"/>
              <a:ea typeface="Avenir"/>
              <a:cs typeface="Avenir"/>
              <a:sym typeface="Avenir"/>
            </a:endParaRPr>
          </a:p>
        </p:txBody>
      </p:sp>
      <p:cxnSp>
        <p:nvCxnSpPr>
          <p:cNvPr id="546" name="Google Shape;546;p31"/>
          <p:cNvCxnSpPr>
            <a:stCxn id="545" idx="5"/>
            <a:endCxn id="547" idx="0"/>
          </p:cNvCxnSpPr>
          <p:nvPr/>
        </p:nvCxnSpPr>
        <p:spPr>
          <a:xfrm>
            <a:off x="7718825" y="2388685"/>
            <a:ext cx="587700" cy="183000"/>
          </a:xfrm>
          <a:prstGeom prst="straightConnector1">
            <a:avLst/>
          </a:prstGeom>
          <a:noFill/>
          <a:ln cap="flat" cmpd="sng" w="25400">
            <a:solidFill>
              <a:srgbClr val="4F81BD"/>
            </a:solidFill>
            <a:prstDash val="solid"/>
            <a:round/>
            <a:headEnd len="sm" w="sm" type="none"/>
            <a:tailEnd len="sm" w="sm" type="none"/>
          </a:ln>
          <a:effectLst>
            <a:outerShdw blurRad="40000" rotWithShape="0" dir="5400000" dist="20000">
              <a:srgbClr val="000000">
                <a:alpha val="37647"/>
              </a:srgbClr>
            </a:outerShdw>
          </a:effectLst>
        </p:spPr>
      </p:cxnSp>
      <p:pic>
        <p:nvPicPr>
          <p:cNvPr id="548" name="Google Shape;548;p31"/>
          <p:cNvPicPr preferRelativeResize="0"/>
          <p:nvPr/>
        </p:nvPicPr>
        <p:blipFill rotWithShape="1">
          <a:blip r:embed="rId4">
            <a:alphaModFix/>
          </a:blip>
          <a:srcRect b="0" l="0" r="0" t="0"/>
          <a:stretch/>
        </p:blipFill>
        <p:spPr>
          <a:xfrm>
            <a:off x="152400" y="1709350"/>
            <a:ext cx="3667285" cy="3281750"/>
          </a:xfrm>
          <a:prstGeom prst="rect">
            <a:avLst/>
          </a:prstGeom>
          <a:noFill/>
          <a:ln>
            <a:noFill/>
          </a:ln>
        </p:spPr>
      </p:pic>
      <p:pic>
        <p:nvPicPr>
          <p:cNvPr id="547" name="Google Shape;547;p31"/>
          <p:cNvPicPr preferRelativeResize="0"/>
          <p:nvPr/>
        </p:nvPicPr>
        <p:blipFill rotWithShape="1">
          <a:blip r:embed="rId5">
            <a:alphaModFix/>
          </a:blip>
          <a:srcRect b="0" l="0" r="0" t="0"/>
          <a:stretch/>
        </p:blipFill>
        <p:spPr>
          <a:xfrm>
            <a:off x="7406513" y="2571750"/>
            <a:ext cx="1800225" cy="1876425"/>
          </a:xfrm>
          <a:prstGeom prst="rect">
            <a:avLst/>
          </a:prstGeom>
          <a:noFill/>
          <a:ln>
            <a:noFill/>
          </a:ln>
        </p:spPr>
      </p:pic>
      <p:sp>
        <p:nvSpPr>
          <p:cNvPr id="549" name="Google Shape;549;p31"/>
          <p:cNvSpPr txBox="1"/>
          <p:nvPr/>
        </p:nvSpPr>
        <p:spPr>
          <a:xfrm>
            <a:off x="3895850" y="3960075"/>
            <a:ext cx="3942000" cy="1115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venir"/>
              <a:buNone/>
            </a:pPr>
            <a:r>
              <a:rPr b="0" i="0" lang="en" sz="1300" u="none" cap="none" strike="noStrike">
                <a:solidFill>
                  <a:srgbClr val="000000"/>
                </a:solidFill>
                <a:latin typeface="Avenir"/>
                <a:ea typeface="Avenir"/>
                <a:cs typeface="Avenir"/>
                <a:sym typeface="Avenir"/>
              </a:rPr>
              <a:t>“We think according to our sneakers and socks activity it supports part of our model, but we would like to change that </a:t>
            </a:r>
            <a:r>
              <a:rPr b="1" i="0" lang="en" sz="1300" u="none" cap="none" strike="noStrike">
                <a:solidFill>
                  <a:srgbClr val="E36C09"/>
                </a:solidFill>
                <a:latin typeface="Avenir"/>
                <a:ea typeface="Avenir"/>
                <a:cs typeface="Avenir"/>
                <a:sym typeface="Avenir"/>
              </a:rPr>
              <a:t>sneakers matter and traction with the wall and ground matters </a:t>
            </a:r>
            <a:r>
              <a:rPr b="0" i="0" lang="en" sz="1300" u="none" cap="none" strike="noStrike">
                <a:solidFill>
                  <a:srgbClr val="000000"/>
                </a:solidFill>
                <a:latin typeface="Avenir"/>
                <a:ea typeface="Avenir"/>
                <a:cs typeface="Avenir"/>
                <a:sym typeface="Avenir"/>
              </a:rPr>
              <a:t>should be added to make it even more accurate.”</a:t>
            </a:r>
            <a:endParaRPr b="0" i="0" sz="1300" u="none" cap="none" strike="noStrike">
              <a:solidFill>
                <a:srgbClr val="000000"/>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32"/>
          <p:cNvPicPr preferRelativeResize="0"/>
          <p:nvPr/>
        </p:nvPicPr>
        <p:blipFill rotWithShape="1">
          <a:blip r:embed="rId3">
            <a:alphaModFix/>
          </a:blip>
          <a:srcRect b="0" l="3140" r="5843" t="0"/>
          <a:stretch/>
        </p:blipFill>
        <p:spPr>
          <a:xfrm>
            <a:off x="87825" y="64500"/>
            <a:ext cx="5898174" cy="4426650"/>
          </a:xfrm>
          <a:prstGeom prst="rect">
            <a:avLst/>
          </a:prstGeom>
          <a:noFill/>
          <a:ln>
            <a:noFill/>
          </a:ln>
        </p:spPr>
      </p:pic>
      <p:sp>
        <p:nvSpPr>
          <p:cNvPr id="555" name="Google Shape;555;p32"/>
          <p:cNvSpPr txBox="1"/>
          <p:nvPr>
            <p:ph idx="1" type="body"/>
          </p:nvPr>
        </p:nvSpPr>
        <p:spPr>
          <a:xfrm>
            <a:off x="6360375" y="276000"/>
            <a:ext cx="2472000" cy="12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Upper elementary sound energy unit model revision</a:t>
            </a:r>
            <a:endParaRPr/>
          </a:p>
        </p:txBody>
      </p:sp>
      <p:sp>
        <p:nvSpPr>
          <p:cNvPr id="556" name="Google Shape;556;p32"/>
          <p:cNvSpPr/>
          <p:nvPr/>
        </p:nvSpPr>
        <p:spPr>
          <a:xfrm rot="2700780">
            <a:off x="5620480" y="1830911"/>
            <a:ext cx="935290" cy="402627"/>
          </a:xfrm>
          <a:prstGeom prst="rightArrow">
            <a:avLst>
              <a:gd fmla="val 50000" name="adj1"/>
              <a:gd fmla="val 50000" name="adj2"/>
            </a:avLst>
          </a:prstGeom>
          <a:solidFill>
            <a:srgbClr val="CCFFCC"/>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pic>
        <p:nvPicPr>
          <p:cNvPr id="557" name="Google Shape;557;p32"/>
          <p:cNvPicPr preferRelativeResize="0"/>
          <p:nvPr/>
        </p:nvPicPr>
        <p:blipFill rotWithShape="1">
          <a:blip r:embed="rId4">
            <a:alphaModFix/>
          </a:blip>
          <a:srcRect b="0" l="0" r="0" t="0"/>
          <a:stretch/>
        </p:blipFill>
        <p:spPr>
          <a:xfrm>
            <a:off x="6264297" y="2304597"/>
            <a:ext cx="2759025" cy="2759025"/>
          </a:xfrm>
          <a:prstGeom prst="rect">
            <a:avLst/>
          </a:prstGeom>
          <a:no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
          <p:cNvSpPr txBox="1"/>
          <p:nvPr>
            <p:ph type="title"/>
          </p:nvPr>
        </p:nvSpPr>
        <p:spPr>
          <a:xfrm>
            <a:off x="362175" y="254750"/>
            <a:ext cx="4167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Session Outcomes</a:t>
            </a:r>
            <a:endParaRPr>
              <a:latin typeface="Bree Serif"/>
              <a:ea typeface="Bree Serif"/>
              <a:cs typeface="Bree Serif"/>
              <a:sym typeface="Bree Serif"/>
            </a:endParaRPr>
          </a:p>
        </p:txBody>
      </p:sp>
      <p:sp>
        <p:nvSpPr>
          <p:cNvPr id="204" name="Google Shape;204;p3"/>
          <p:cNvSpPr txBox="1"/>
          <p:nvPr>
            <p:ph idx="1" type="body"/>
          </p:nvPr>
        </p:nvSpPr>
        <p:spPr>
          <a:xfrm>
            <a:off x="185650" y="1081525"/>
            <a:ext cx="6685500" cy="391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t>From this </a:t>
            </a:r>
            <a:r>
              <a:rPr i="1" lang="en" sz="2200"/>
              <a:t>3-hour session</a:t>
            </a:r>
            <a:r>
              <a:rPr lang="en" sz="2200"/>
              <a:t>, you will leave with a/an:</a:t>
            </a:r>
            <a:endParaRPr sz="2200"/>
          </a:p>
          <a:p>
            <a:pPr indent="0" lvl="0" marL="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Awareness of how ambitious science teaching practices support students’ revising ideas with evidence over time</a:t>
            </a:r>
            <a:endParaRPr sz="2200"/>
          </a:p>
          <a:p>
            <a:pPr indent="0" lvl="0" marL="45720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Shared understanding of models and modeling as a scientific practice</a:t>
            </a:r>
            <a:endParaRPr sz="2200"/>
          </a:p>
          <a:p>
            <a:pPr indent="0" lvl="0" marL="45720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Ideas to support student talk and/or scientific modeling at the start of the school year</a:t>
            </a:r>
            <a:endParaRPr sz="2200"/>
          </a:p>
        </p:txBody>
      </p:sp>
      <p:pic>
        <p:nvPicPr>
          <p:cNvPr id="205" name="Google Shape;205;p3"/>
          <p:cNvPicPr preferRelativeResize="0"/>
          <p:nvPr/>
        </p:nvPicPr>
        <p:blipFill rotWithShape="1">
          <a:blip r:embed="rId3">
            <a:alphaModFix/>
          </a:blip>
          <a:srcRect b="0" l="11522" r="10198" t="0"/>
          <a:stretch/>
        </p:blipFill>
        <p:spPr>
          <a:xfrm>
            <a:off x="6871150" y="194850"/>
            <a:ext cx="2036224" cy="19509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1000"/>
                                        <p:tgtEl>
                                          <p:spTgt spid="20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animEffect filter="fade" transition="in">
                                      <p:cBhvr>
                                        <p:cTn dur="1000"/>
                                        <p:tgtEl>
                                          <p:spTgt spid="20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animEffect filter="fade" transition="in">
                                      <p:cBhvr>
                                        <p:cTn dur="1000"/>
                                        <p:tgtEl>
                                          <p:spTgt spid="20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animEffect filter="fade" transition="in">
                                      <p:cBhvr>
                                        <p:cTn dur="1000"/>
                                        <p:tgtEl>
                                          <p:spTgt spid="20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animEffect filter="fade" transition="in">
                                      <p:cBhvr>
                                        <p:cTn dur="1000"/>
                                        <p:tgtEl>
                                          <p:spTgt spid="204">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animEffect filter="fade" transition="in">
                                      <p:cBhvr>
                                        <p:cTn dur="1000"/>
                                        <p:tgtEl>
                                          <p:spTgt spid="204">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6" st="6"/>
                                            </p:txEl>
                                          </p:spTgt>
                                        </p:tgtEl>
                                        <p:attrNameLst>
                                          <p:attrName>style.visibility</p:attrName>
                                        </p:attrNameLst>
                                      </p:cBhvr>
                                      <p:to>
                                        <p:strVal val="visible"/>
                                      </p:to>
                                    </p:set>
                                    <p:animEffect filter="fade" transition="in">
                                      <p:cBhvr>
                                        <p:cTn dur="1000"/>
                                        <p:tgtEl>
                                          <p:spTgt spid="20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33"/>
          <p:cNvPicPr preferRelativeResize="0"/>
          <p:nvPr/>
        </p:nvPicPr>
        <p:blipFill rotWithShape="1">
          <a:blip r:embed="rId3">
            <a:alphaModFix/>
          </a:blip>
          <a:srcRect b="0" l="0" r="0" t="0"/>
          <a:stretch/>
        </p:blipFill>
        <p:spPr>
          <a:xfrm>
            <a:off x="3805350" y="2571750"/>
            <a:ext cx="5091776" cy="2373525"/>
          </a:xfrm>
          <a:prstGeom prst="rect">
            <a:avLst/>
          </a:prstGeom>
          <a:noFill/>
          <a:ln cap="flat" cmpd="sng" w="9525">
            <a:solidFill>
              <a:schemeClr val="dk2"/>
            </a:solidFill>
            <a:prstDash val="solid"/>
            <a:round/>
            <a:headEnd len="sm" w="sm" type="none"/>
            <a:tailEnd len="sm" w="sm" type="none"/>
          </a:ln>
        </p:spPr>
      </p:pic>
      <p:grpSp>
        <p:nvGrpSpPr>
          <p:cNvPr id="563" name="Google Shape;563;p33"/>
          <p:cNvGrpSpPr/>
          <p:nvPr/>
        </p:nvGrpSpPr>
        <p:grpSpPr>
          <a:xfrm>
            <a:off x="152400" y="152400"/>
            <a:ext cx="8754650" cy="2312775"/>
            <a:chOff x="152400" y="152400"/>
            <a:chExt cx="8754650" cy="2312775"/>
          </a:xfrm>
        </p:grpSpPr>
        <p:pic>
          <p:nvPicPr>
            <p:cNvPr id="564" name="Google Shape;564;p33"/>
            <p:cNvPicPr preferRelativeResize="0"/>
            <p:nvPr/>
          </p:nvPicPr>
          <p:blipFill rotWithShape="1">
            <a:blip r:embed="rId4">
              <a:alphaModFix/>
            </a:blip>
            <a:srcRect b="0" l="0" r="0" t="0"/>
            <a:stretch/>
          </p:blipFill>
          <p:spPr>
            <a:xfrm>
              <a:off x="152400" y="152400"/>
              <a:ext cx="4768075" cy="2312775"/>
            </a:xfrm>
            <a:prstGeom prst="rect">
              <a:avLst/>
            </a:prstGeom>
            <a:noFill/>
            <a:ln>
              <a:noFill/>
            </a:ln>
          </p:spPr>
        </p:pic>
        <p:sp>
          <p:nvSpPr>
            <p:cNvPr id="565" name="Google Shape;565;p33"/>
            <p:cNvSpPr txBox="1"/>
            <p:nvPr/>
          </p:nvSpPr>
          <p:spPr>
            <a:xfrm>
              <a:off x="5079050" y="296500"/>
              <a:ext cx="3828000" cy="165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Initial model:</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Sound lines crescents growing up and squiggle</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What happened “I use my pencil” and speech bubbles</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grpSp>
      <p:sp>
        <p:nvSpPr>
          <p:cNvPr id="566" name="Google Shape;566;p33"/>
          <p:cNvSpPr txBox="1"/>
          <p:nvPr/>
        </p:nvSpPr>
        <p:spPr>
          <a:xfrm>
            <a:off x="81750" y="2832475"/>
            <a:ext cx="3723600" cy="165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Near end of unit:</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Sound lines crescents growing our plus air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Key added highlighting volume (loud) and medium (air) for sound to travel</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34"/>
          <p:cNvPicPr preferRelativeResize="0"/>
          <p:nvPr/>
        </p:nvPicPr>
        <p:blipFill rotWithShape="1">
          <a:blip r:embed="rId3">
            <a:alphaModFix/>
          </a:blip>
          <a:srcRect b="22762" l="22196" r="2023" t="14217"/>
          <a:stretch/>
        </p:blipFill>
        <p:spPr>
          <a:xfrm>
            <a:off x="6986638" y="0"/>
            <a:ext cx="2157372" cy="1345597"/>
          </a:xfrm>
          <a:prstGeom prst="rect">
            <a:avLst/>
          </a:prstGeom>
          <a:noFill/>
          <a:ln>
            <a:noFill/>
          </a:ln>
        </p:spPr>
      </p:pic>
      <p:sp>
        <p:nvSpPr>
          <p:cNvPr id="572" name="Google Shape;572;p34"/>
          <p:cNvSpPr txBox="1"/>
          <p:nvPr>
            <p:ph type="title"/>
          </p:nvPr>
        </p:nvSpPr>
        <p:spPr>
          <a:xfrm>
            <a:off x="311700" y="25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NGSS SEP: Developing &amp; Using Models</a:t>
            </a:r>
            <a:endParaRPr>
              <a:latin typeface="Bree Serif"/>
              <a:ea typeface="Bree Serif"/>
              <a:cs typeface="Bree Serif"/>
              <a:sym typeface="Bree Serif"/>
            </a:endParaRPr>
          </a:p>
        </p:txBody>
      </p:sp>
      <p:sp>
        <p:nvSpPr>
          <p:cNvPr id="573" name="Google Shape;573;p34"/>
          <p:cNvSpPr txBox="1"/>
          <p:nvPr>
            <p:ph idx="1" type="body"/>
          </p:nvPr>
        </p:nvSpPr>
        <p:spPr>
          <a:xfrm>
            <a:off x="224350" y="1186325"/>
            <a:ext cx="6557100" cy="22395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Pushing beyond the “What happened?” to “How/why did it happen?”</a:t>
            </a:r>
            <a:endParaRPr sz="2000"/>
          </a:p>
          <a:p>
            <a:pPr indent="0" lvl="0" marL="457200" rtl="0" algn="l">
              <a:lnSpc>
                <a:spcPct val="100000"/>
              </a:lnSpc>
              <a:spcBef>
                <a:spcPts val="0"/>
              </a:spcBef>
              <a:spcAft>
                <a:spcPts val="0"/>
              </a:spcAft>
              <a:buSzPts val="1800"/>
              <a:buNone/>
            </a:pPr>
            <a:r>
              <a:t/>
            </a:r>
            <a:endParaRPr sz="2200"/>
          </a:p>
          <a:p>
            <a:pPr indent="-355600" lvl="0" marL="457200" rtl="0" algn="l">
              <a:lnSpc>
                <a:spcPct val="100000"/>
              </a:lnSpc>
              <a:spcBef>
                <a:spcPts val="0"/>
              </a:spcBef>
              <a:spcAft>
                <a:spcPts val="0"/>
              </a:spcAft>
              <a:buSzPts val="2000"/>
              <a:buChar char="●"/>
            </a:pPr>
            <a:r>
              <a:rPr lang="en" sz="2000"/>
              <a:t>Not just about the unit phenomenon, but about the hands-on labs, too! Modeling can be added to many different kinds of tasks! Can also be theatrical/gestural models with narration!</a:t>
            </a:r>
            <a:endParaRPr sz="2000"/>
          </a:p>
          <a:p>
            <a:pPr indent="0" lvl="0" marL="457200" rtl="0" algn="l">
              <a:lnSpc>
                <a:spcPct val="100000"/>
              </a:lnSpc>
              <a:spcBef>
                <a:spcPts val="0"/>
              </a:spcBef>
              <a:spcAft>
                <a:spcPts val="0"/>
              </a:spcAft>
              <a:buSzPts val="1800"/>
              <a:buNone/>
            </a:pPr>
            <a:r>
              <a:t/>
            </a:r>
            <a:endParaRPr sz="2200"/>
          </a:p>
          <a:p>
            <a:pPr indent="-355600" lvl="0" marL="457200" rtl="0" algn="l">
              <a:lnSpc>
                <a:spcPct val="100000"/>
              </a:lnSpc>
              <a:spcBef>
                <a:spcPts val="0"/>
              </a:spcBef>
              <a:spcAft>
                <a:spcPts val="0"/>
              </a:spcAft>
              <a:buSzPts val="2000"/>
              <a:buChar char="●"/>
            </a:pPr>
            <a:r>
              <a:rPr lang="en" sz="2000"/>
              <a:t>Curriculum guides have suggestions, but design/share/add your own!</a:t>
            </a:r>
            <a:endParaRPr sz="2000"/>
          </a:p>
          <a:p>
            <a:pPr indent="0" lvl="0" marL="0" rtl="0" algn="l">
              <a:lnSpc>
                <a:spcPct val="100000"/>
              </a:lnSpc>
              <a:spcBef>
                <a:spcPts val="0"/>
              </a:spcBef>
              <a:spcAft>
                <a:spcPts val="0"/>
              </a:spcAft>
              <a:buSzPts val="1800"/>
              <a:buNone/>
            </a:pPr>
            <a:r>
              <a:t/>
            </a:r>
            <a:endParaRPr sz="2000"/>
          </a:p>
        </p:txBody>
      </p:sp>
      <p:pic>
        <p:nvPicPr>
          <p:cNvPr id="574" name="Google Shape;574;p34"/>
          <p:cNvPicPr preferRelativeResize="0"/>
          <p:nvPr/>
        </p:nvPicPr>
        <p:blipFill rotWithShape="1">
          <a:blip r:embed="rId4">
            <a:alphaModFix/>
          </a:blip>
          <a:srcRect b="0" l="0" r="0" t="0"/>
          <a:stretch/>
        </p:blipFill>
        <p:spPr>
          <a:xfrm>
            <a:off x="6938950" y="3144775"/>
            <a:ext cx="2052149" cy="1883575"/>
          </a:xfrm>
          <a:prstGeom prst="rect">
            <a:avLst/>
          </a:prstGeom>
          <a:noFill/>
          <a:ln>
            <a:noFill/>
          </a:ln>
        </p:spPr>
      </p:pic>
      <p:pic>
        <p:nvPicPr>
          <p:cNvPr id="575" name="Google Shape;575;p34"/>
          <p:cNvPicPr preferRelativeResize="0"/>
          <p:nvPr/>
        </p:nvPicPr>
        <p:blipFill rotWithShape="1">
          <a:blip r:embed="rId5">
            <a:alphaModFix/>
          </a:blip>
          <a:srcRect b="0" l="0" r="0" t="0"/>
          <a:stretch/>
        </p:blipFill>
        <p:spPr>
          <a:xfrm rot="532742">
            <a:off x="7025219" y="2269441"/>
            <a:ext cx="2166812" cy="1286244"/>
          </a:xfrm>
          <a:prstGeom prst="rect">
            <a:avLst/>
          </a:prstGeom>
          <a:noFill/>
          <a:ln cap="flat" cmpd="sng" w="9525">
            <a:solidFill>
              <a:schemeClr val="dk2"/>
            </a:solidFill>
            <a:prstDash val="solid"/>
            <a:round/>
            <a:headEnd len="sm" w="sm" type="none"/>
            <a:tailEnd len="sm" w="sm" type="none"/>
          </a:ln>
        </p:spPr>
      </p:pic>
      <p:pic>
        <p:nvPicPr>
          <p:cNvPr id="576" name="Google Shape;576;p34"/>
          <p:cNvPicPr preferRelativeResize="0"/>
          <p:nvPr/>
        </p:nvPicPr>
        <p:blipFill rotWithShape="1">
          <a:blip r:embed="rId6">
            <a:alphaModFix/>
          </a:blip>
          <a:srcRect b="0" l="0" r="0" t="0"/>
          <a:stretch/>
        </p:blipFill>
        <p:spPr>
          <a:xfrm rot="-646780">
            <a:off x="6938950" y="1103787"/>
            <a:ext cx="2052147" cy="122829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5"/>
          <p:cNvSpPr txBox="1"/>
          <p:nvPr>
            <p:ph type="title"/>
          </p:nvPr>
        </p:nvSpPr>
        <p:spPr>
          <a:xfrm>
            <a:off x="311700" y="25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NGSS SEP: Developing &amp; Using Models</a:t>
            </a:r>
            <a:endParaRPr>
              <a:latin typeface="Bree Serif"/>
              <a:ea typeface="Bree Serif"/>
              <a:cs typeface="Bree Serif"/>
              <a:sym typeface="Bree Serif"/>
            </a:endParaRPr>
          </a:p>
        </p:txBody>
      </p:sp>
      <p:pic>
        <p:nvPicPr>
          <p:cNvPr id="582" name="Google Shape;582;p35"/>
          <p:cNvPicPr preferRelativeResize="0"/>
          <p:nvPr/>
        </p:nvPicPr>
        <p:blipFill rotWithShape="1">
          <a:blip r:embed="rId3">
            <a:alphaModFix/>
          </a:blip>
          <a:srcRect b="0" l="0" r="0" t="0"/>
          <a:stretch/>
        </p:blipFill>
        <p:spPr>
          <a:xfrm>
            <a:off x="755750" y="826901"/>
            <a:ext cx="6123190" cy="4316599"/>
          </a:xfrm>
          <a:prstGeom prst="rect">
            <a:avLst/>
          </a:prstGeom>
          <a:noFill/>
          <a:ln cap="flat" cmpd="sng" w="9525">
            <a:solidFill>
              <a:schemeClr val="dk2"/>
            </a:solidFill>
            <a:prstDash val="solid"/>
            <a:round/>
            <a:headEnd len="sm" w="sm" type="none"/>
            <a:tailEnd len="sm" w="sm" type="none"/>
          </a:ln>
        </p:spPr>
      </p:pic>
      <p:sp>
        <p:nvSpPr>
          <p:cNvPr id="583" name="Google Shape;583;p35"/>
          <p:cNvSpPr txBox="1"/>
          <p:nvPr/>
        </p:nvSpPr>
        <p:spPr>
          <a:xfrm>
            <a:off x="6999975" y="1104300"/>
            <a:ext cx="2076900" cy="29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Read the K-2 and 3-5 columns.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Did we do any of these today?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36"/>
          <p:cNvSpPr txBox="1"/>
          <p:nvPr>
            <p:ph type="title"/>
          </p:nvPr>
        </p:nvSpPr>
        <p:spPr>
          <a:xfrm>
            <a:off x="73075" y="454275"/>
            <a:ext cx="3599100" cy="27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Grade 1 Example: Teacher Talk Moves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i="1" lang="en"/>
              <a:t>What is the function of the teacher’s talk moves?</a:t>
            </a:r>
            <a:endParaRPr i="1"/>
          </a:p>
        </p:txBody>
      </p:sp>
      <p:pic>
        <p:nvPicPr>
          <p:cNvPr id="589" name="Google Shape;589;p36" title="1st Dance string phone sound unit  (9).mp4">
            <a:hlinkClick r:id="rId3"/>
          </p:cNvPr>
          <p:cNvPicPr preferRelativeResize="0"/>
          <p:nvPr/>
        </p:nvPicPr>
        <p:blipFill rotWithShape="1">
          <a:blip r:embed="rId4">
            <a:alphaModFix/>
          </a:blip>
          <a:srcRect b="0" l="0" r="0" t="0"/>
          <a:stretch/>
        </p:blipFill>
        <p:spPr>
          <a:xfrm>
            <a:off x="3618425" y="149375"/>
            <a:ext cx="5386200" cy="4039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593" name="Shape 593"/>
        <p:cNvGrpSpPr/>
        <p:nvPr/>
      </p:nvGrpSpPr>
      <p:grpSpPr>
        <a:xfrm>
          <a:off x="0" y="0"/>
          <a:ext cx="0" cy="0"/>
          <a:chOff x="0" y="0"/>
          <a:chExt cx="0" cy="0"/>
        </a:xfrm>
      </p:grpSpPr>
      <p:sp>
        <p:nvSpPr>
          <p:cNvPr id="594" name="Google Shape;594;p37"/>
          <p:cNvSpPr txBox="1"/>
          <p:nvPr>
            <p:ph type="ctrTitle"/>
          </p:nvPr>
        </p:nvSpPr>
        <p:spPr>
          <a:xfrm>
            <a:off x="159300" y="309825"/>
            <a:ext cx="8691900" cy="533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000">
                <a:latin typeface="Bree Serif"/>
                <a:ea typeface="Bree Serif"/>
                <a:cs typeface="Bree Serif"/>
                <a:sym typeface="Bree Serif"/>
              </a:rPr>
              <a:t>Vision of Learning</a:t>
            </a:r>
            <a:endParaRPr sz="3000">
              <a:latin typeface="Bree Serif"/>
              <a:ea typeface="Bree Serif"/>
              <a:cs typeface="Bree Serif"/>
              <a:sym typeface="Bree Serif"/>
            </a:endParaRPr>
          </a:p>
        </p:txBody>
      </p:sp>
      <p:sp>
        <p:nvSpPr>
          <p:cNvPr id="595" name="Google Shape;595;p37"/>
          <p:cNvSpPr txBox="1"/>
          <p:nvPr>
            <p:ph idx="1" type="subTitle"/>
          </p:nvPr>
        </p:nvSpPr>
        <p:spPr>
          <a:xfrm>
            <a:off x="279000" y="1005500"/>
            <a:ext cx="7403100" cy="380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t>To make this kind of learning happen, what do we need to begin to establish in our classrooms?</a:t>
            </a:r>
            <a:endParaRPr sz="2400"/>
          </a:p>
          <a:p>
            <a:pPr indent="0" lvl="0" marL="0" rtl="0" algn="l">
              <a:lnSpc>
                <a:spcPct val="100000"/>
              </a:lnSpc>
              <a:spcBef>
                <a:spcPts val="0"/>
              </a:spcBef>
              <a:spcAft>
                <a:spcPts val="0"/>
              </a:spcAft>
              <a:buSzPts val="2800"/>
              <a:buNone/>
            </a:pPr>
            <a:r>
              <a:t/>
            </a:r>
            <a:endParaRPr sz="2400"/>
          </a:p>
          <a:p>
            <a:pPr indent="-381000" lvl="0" marL="457200" rtl="0" algn="l">
              <a:lnSpc>
                <a:spcPct val="100000"/>
              </a:lnSpc>
              <a:spcBef>
                <a:spcPts val="0"/>
              </a:spcBef>
              <a:spcAft>
                <a:spcPts val="0"/>
              </a:spcAft>
              <a:buSzPts val="2400"/>
              <a:buChar char="●"/>
            </a:pPr>
            <a:r>
              <a:rPr lang="en" sz="2400"/>
              <a:t>Brainstorm.</a:t>
            </a:r>
            <a:endParaRPr sz="2400"/>
          </a:p>
          <a:p>
            <a:pPr indent="0" lvl="0" marL="457200" rtl="0" algn="l">
              <a:lnSpc>
                <a:spcPct val="100000"/>
              </a:lnSpc>
              <a:spcBef>
                <a:spcPts val="0"/>
              </a:spcBef>
              <a:spcAft>
                <a:spcPts val="0"/>
              </a:spcAft>
              <a:buSzPts val="2800"/>
              <a:buNone/>
            </a:pPr>
            <a:r>
              <a:t/>
            </a:r>
            <a:endParaRPr sz="2400"/>
          </a:p>
          <a:p>
            <a:pPr indent="-381000" lvl="0" marL="457200" rtl="0" algn="l">
              <a:lnSpc>
                <a:spcPct val="100000"/>
              </a:lnSpc>
              <a:spcBef>
                <a:spcPts val="0"/>
              </a:spcBef>
              <a:spcAft>
                <a:spcPts val="0"/>
              </a:spcAft>
              <a:buSzPts val="2400"/>
              <a:buChar char="●"/>
            </a:pPr>
            <a:r>
              <a:rPr lang="en" sz="2400"/>
              <a:t>Choose one and get </a:t>
            </a:r>
            <a:r>
              <a:rPr lang="en" sz="2400" u="sng"/>
              <a:t>specific</a:t>
            </a:r>
            <a:r>
              <a:rPr lang="en" sz="2400"/>
              <a:t>. </a:t>
            </a:r>
            <a:endParaRPr i="1" sz="2200"/>
          </a:p>
        </p:txBody>
      </p:sp>
      <p:pic>
        <p:nvPicPr>
          <p:cNvPr id="596" name="Google Shape;596;p37"/>
          <p:cNvPicPr preferRelativeResize="0"/>
          <p:nvPr/>
        </p:nvPicPr>
        <p:blipFill rotWithShape="1">
          <a:blip r:embed="rId3">
            <a:alphaModFix/>
          </a:blip>
          <a:srcRect b="0" l="0" r="0" t="0"/>
          <a:stretch/>
        </p:blipFill>
        <p:spPr>
          <a:xfrm rot="358086">
            <a:off x="6527921" y="1706552"/>
            <a:ext cx="2539681" cy="33138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600" name="Shape 600"/>
        <p:cNvGrpSpPr/>
        <p:nvPr/>
      </p:nvGrpSpPr>
      <p:grpSpPr>
        <a:xfrm>
          <a:off x="0" y="0"/>
          <a:ext cx="0" cy="0"/>
          <a:chOff x="0" y="0"/>
          <a:chExt cx="0" cy="0"/>
        </a:xfrm>
      </p:grpSpPr>
      <p:sp>
        <p:nvSpPr>
          <p:cNvPr id="601" name="Google Shape;601;p38"/>
          <p:cNvSpPr txBox="1"/>
          <p:nvPr>
            <p:ph type="ctrTitle"/>
          </p:nvPr>
        </p:nvSpPr>
        <p:spPr>
          <a:xfrm>
            <a:off x="159300" y="211175"/>
            <a:ext cx="5685000" cy="921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latin typeface="Bree Serif"/>
                <a:ea typeface="Bree Serif"/>
                <a:cs typeface="Bree Serif"/>
                <a:sym typeface="Bree Serif"/>
              </a:rPr>
              <a:t>What’s next?</a:t>
            </a:r>
            <a:endParaRPr>
              <a:latin typeface="Bree Serif"/>
              <a:ea typeface="Bree Serif"/>
              <a:cs typeface="Bree Serif"/>
              <a:sym typeface="Bree Serif"/>
            </a:endParaRPr>
          </a:p>
        </p:txBody>
      </p:sp>
      <p:sp>
        <p:nvSpPr>
          <p:cNvPr id="602" name="Google Shape;602;p38"/>
          <p:cNvSpPr txBox="1"/>
          <p:nvPr>
            <p:ph idx="1" type="subTitle"/>
          </p:nvPr>
        </p:nvSpPr>
        <p:spPr>
          <a:xfrm>
            <a:off x="159300" y="1175675"/>
            <a:ext cx="4818000" cy="380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Name, grade, school</a:t>
            </a:r>
            <a:endParaRPr/>
          </a:p>
          <a:p>
            <a:pPr indent="0" lvl="0" marL="457200" rtl="0" algn="l">
              <a:lnSpc>
                <a:spcPct val="100000"/>
              </a:lnSpc>
              <a:spcBef>
                <a:spcPts val="0"/>
              </a:spcBef>
              <a:spcAft>
                <a:spcPts val="0"/>
              </a:spcAft>
              <a:buSzPts val="2800"/>
              <a:buNone/>
            </a:pPr>
            <a:r>
              <a:t/>
            </a:r>
            <a:endParaRPr/>
          </a:p>
          <a:p>
            <a:pPr indent="-406400" lvl="0" marL="457200" rtl="0" algn="l">
              <a:lnSpc>
                <a:spcPct val="100000"/>
              </a:lnSpc>
              <a:spcBef>
                <a:spcPts val="0"/>
              </a:spcBef>
              <a:spcAft>
                <a:spcPts val="0"/>
              </a:spcAft>
              <a:buSzPts val="2800"/>
              <a:buChar char="●"/>
            </a:pPr>
            <a:r>
              <a:rPr lang="en"/>
              <a:t>What are the big ideas you want to hold onto from today?</a:t>
            </a:r>
            <a:endParaRPr/>
          </a:p>
          <a:p>
            <a:pPr indent="0" lvl="0" marL="457200" rtl="0" algn="l">
              <a:lnSpc>
                <a:spcPct val="100000"/>
              </a:lnSpc>
              <a:spcBef>
                <a:spcPts val="0"/>
              </a:spcBef>
              <a:spcAft>
                <a:spcPts val="0"/>
              </a:spcAft>
              <a:buSzPts val="2800"/>
              <a:buNone/>
            </a:pPr>
            <a:r>
              <a:t/>
            </a:r>
            <a:endParaRPr/>
          </a:p>
          <a:p>
            <a:pPr indent="-406400" lvl="0" marL="457200" rtl="0" algn="l">
              <a:lnSpc>
                <a:spcPct val="100000"/>
              </a:lnSpc>
              <a:spcBef>
                <a:spcPts val="0"/>
              </a:spcBef>
              <a:spcAft>
                <a:spcPts val="0"/>
              </a:spcAft>
              <a:buSzPts val="2800"/>
              <a:buChar char="●"/>
            </a:pPr>
            <a:r>
              <a:rPr lang="en"/>
              <a:t>What are questions you have moving forward?</a:t>
            </a:r>
            <a:endParaRPr/>
          </a:p>
        </p:txBody>
      </p:sp>
      <p:pic>
        <p:nvPicPr>
          <p:cNvPr id="603" name="Google Shape;603;p38"/>
          <p:cNvPicPr preferRelativeResize="0"/>
          <p:nvPr/>
        </p:nvPicPr>
        <p:blipFill rotWithShape="1">
          <a:blip r:embed="rId3">
            <a:alphaModFix/>
          </a:blip>
          <a:srcRect b="0" l="5702" r="52726" t="0"/>
          <a:stretch/>
        </p:blipFill>
        <p:spPr>
          <a:xfrm>
            <a:off x="5912475" y="0"/>
            <a:ext cx="3268514"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Agenda</a:t>
            </a:r>
            <a:endParaRPr>
              <a:latin typeface="Bree Serif"/>
              <a:ea typeface="Bree Serif"/>
              <a:cs typeface="Bree Serif"/>
              <a:sym typeface="Bree Serif"/>
            </a:endParaRPr>
          </a:p>
        </p:txBody>
      </p:sp>
      <p:sp>
        <p:nvSpPr>
          <p:cNvPr id="211" name="Google Shape;211;p4"/>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t>Entry Task: Mix, mingle, and Q&amp;A around the room </a:t>
            </a:r>
            <a:endParaRPr sz="2200"/>
          </a:p>
          <a:p>
            <a:pPr indent="-368300" lvl="0" marL="457200" rtl="0" algn="l">
              <a:lnSpc>
                <a:spcPct val="115000"/>
              </a:lnSpc>
              <a:spcBef>
                <a:spcPts val="1600"/>
              </a:spcBef>
              <a:spcAft>
                <a:spcPts val="0"/>
              </a:spcAft>
              <a:buSzPts val="2200"/>
              <a:buAutoNum type="arabicPeriod"/>
            </a:pPr>
            <a:r>
              <a:rPr lang="en" sz="2200"/>
              <a:t>What is Ambitious Science Teaching?</a:t>
            </a:r>
            <a:endParaRPr sz="2200"/>
          </a:p>
          <a:p>
            <a:pPr indent="-368300" lvl="0" marL="457200" rtl="0" algn="l">
              <a:lnSpc>
                <a:spcPct val="115000"/>
              </a:lnSpc>
              <a:spcBef>
                <a:spcPts val="0"/>
              </a:spcBef>
              <a:spcAft>
                <a:spcPts val="0"/>
              </a:spcAft>
              <a:buSzPts val="2200"/>
              <a:buAutoNum type="arabicPeriod"/>
            </a:pPr>
            <a:r>
              <a:rPr lang="en" sz="2200"/>
              <a:t>Architecture of a science unit </a:t>
            </a:r>
            <a:endParaRPr sz="2200"/>
          </a:p>
          <a:p>
            <a:pPr indent="-368300" lvl="0" marL="457200" rtl="0" algn="l">
              <a:lnSpc>
                <a:spcPct val="115000"/>
              </a:lnSpc>
              <a:spcBef>
                <a:spcPts val="0"/>
              </a:spcBef>
              <a:spcAft>
                <a:spcPts val="0"/>
              </a:spcAft>
              <a:buSzPts val="2200"/>
              <a:buAutoNum type="arabicPeriod"/>
            </a:pPr>
            <a:r>
              <a:rPr lang="en" sz="2200"/>
              <a:t>Experience a science lesson</a:t>
            </a:r>
            <a:endParaRPr sz="2200"/>
          </a:p>
          <a:p>
            <a:pPr indent="0" lvl="0" marL="457200" rtl="0" algn="l">
              <a:lnSpc>
                <a:spcPct val="115000"/>
              </a:lnSpc>
              <a:spcBef>
                <a:spcPts val="1600"/>
              </a:spcBef>
              <a:spcAft>
                <a:spcPts val="0"/>
              </a:spcAft>
              <a:buSzPts val="1800"/>
              <a:buNone/>
            </a:pPr>
            <a:r>
              <a:rPr lang="en" sz="2200"/>
              <a:t>Break </a:t>
            </a:r>
            <a:endParaRPr sz="2200"/>
          </a:p>
          <a:p>
            <a:pPr indent="-368300" lvl="0" marL="457200" rtl="0" algn="l">
              <a:lnSpc>
                <a:spcPct val="115000"/>
              </a:lnSpc>
              <a:spcBef>
                <a:spcPts val="1600"/>
              </a:spcBef>
              <a:spcAft>
                <a:spcPts val="0"/>
              </a:spcAft>
              <a:buSzPts val="2200"/>
              <a:buAutoNum type="arabicPeriod"/>
            </a:pPr>
            <a:r>
              <a:rPr lang="en" sz="2200"/>
              <a:t>What do we mean by modeling? NGSS Connections</a:t>
            </a:r>
            <a:endParaRPr sz="2200"/>
          </a:p>
          <a:p>
            <a:pPr indent="-368300" lvl="0" marL="457200" rtl="0" algn="l">
              <a:lnSpc>
                <a:spcPct val="115000"/>
              </a:lnSpc>
              <a:spcBef>
                <a:spcPts val="0"/>
              </a:spcBef>
              <a:spcAft>
                <a:spcPts val="0"/>
              </a:spcAft>
              <a:buSzPts val="2200"/>
              <a:buAutoNum type="arabicPeriod"/>
            </a:pPr>
            <a:r>
              <a:rPr lang="en" sz="2200"/>
              <a:t>Starting the year: Developing a culture of student talk </a:t>
            </a:r>
            <a:endParaRPr sz="2200"/>
          </a:p>
          <a:p>
            <a:pPr indent="0" lvl="0" marL="0" rtl="0" algn="l">
              <a:lnSpc>
                <a:spcPct val="115000"/>
              </a:lnSpc>
              <a:spcBef>
                <a:spcPts val="1600"/>
              </a:spcBef>
              <a:spcAft>
                <a:spcPts val="1600"/>
              </a:spcAft>
              <a:buSzPts val="1800"/>
              <a:buNone/>
            </a:pPr>
            <a:r>
              <a:rPr lang="en" sz="2200"/>
              <a:t>Exit Task: Index Cards</a:t>
            </a:r>
            <a:endParaRPr sz="2200"/>
          </a:p>
        </p:txBody>
      </p:sp>
      <p:pic>
        <p:nvPicPr>
          <p:cNvPr id="212" name="Google Shape;212;p4"/>
          <p:cNvPicPr preferRelativeResize="0"/>
          <p:nvPr/>
        </p:nvPicPr>
        <p:blipFill rotWithShape="1">
          <a:blip r:embed="rId3">
            <a:alphaModFix/>
          </a:blip>
          <a:srcRect b="0" l="0" r="0" t="0"/>
          <a:stretch/>
        </p:blipFill>
        <p:spPr>
          <a:xfrm>
            <a:off x="7164025" y="173848"/>
            <a:ext cx="1780400" cy="192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1000"/>
                                        <p:tgtEl>
                                          <p:spTgt spid="21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1" st="1"/>
                                            </p:txEl>
                                          </p:spTgt>
                                        </p:tgtEl>
                                        <p:attrNameLst>
                                          <p:attrName>style.visibility</p:attrName>
                                        </p:attrNameLst>
                                      </p:cBhvr>
                                      <p:to>
                                        <p:strVal val="visible"/>
                                      </p:to>
                                    </p:set>
                                    <p:animEffect filter="fade" transition="in">
                                      <p:cBhvr>
                                        <p:cTn dur="1000"/>
                                        <p:tgtEl>
                                          <p:spTgt spid="21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2" st="2"/>
                                            </p:txEl>
                                          </p:spTgt>
                                        </p:tgtEl>
                                        <p:attrNameLst>
                                          <p:attrName>style.visibility</p:attrName>
                                        </p:attrNameLst>
                                      </p:cBhvr>
                                      <p:to>
                                        <p:strVal val="visible"/>
                                      </p:to>
                                    </p:set>
                                    <p:animEffect filter="fade" transition="in">
                                      <p:cBhvr>
                                        <p:cTn dur="1000"/>
                                        <p:tgtEl>
                                          <p:spTgt spid="21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3" st="3"/>
                                            </p:txEl>
                                          </p:spTgt>
                                        </p:tgtEl>
                                        <p:attrNameLst>
                                          <p:attrName>style.visibility</p:attrName>
                                        </p:attrNameLst>
                                      </p:cBhvr>
                                      <p:to>
                                        <p:strVal val="visible"/>
                                      </p:to>
                                    </p:set>
                                    <p:animEffect filter="fade" transition="in">
                                      <p:cBhvr>
                                        <p:cTn dur="1000"/>
                                        <p:tgtEl>
                                          <p:spTgt spid="21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4" st="4"/>
                                            </p:txEl>
                                          </p:spTgt>
                                        </p:tgtEl>
                                        <p:attrNameLst>
                                          <p:attrName>style.visibility</p:attrName>
                                        </p:attrNameLst>
                                      </p:cBhvr>
                                      <p:to>
                                        <p:strVal val="visible"/>
                                      </p:to>
                                    </p:set>
                                    <p:animEffect filter="fade" transition="in">
                                      <p:cBhvr>
                                        <p:cTn dur="1000"/>
                                        <p:tgtEl>
                                          <p:spTgt spid="21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5" st="5"/>
                                            </p:txEl>
                                          </p:spTgt>
                                        </p:tgtEl>
                                        <p:attrNameLst>
                                          <p:attrName>style.visibility</p:attrName>
                                        </p:attrNameLst>
                                      </p:cBhvr>
                                      <p:to>
                                        <p:strVal val="visible"/>
                                      </p:to>
                                    </p:set>
                                    <p:animEffect filter="fade" transition="in">
                                      <p:cBhvr>
                                        <p:cTn dur="1000"/>
                                        <p:tgtEl>
                                          <p:spTgt spid="211">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6" st="6"/>
                                            </p:txEl>
                                          </p:spTgt>
                                        </p:tgtEl>
                                        <p:attrNameLst>
                                          <p:attrName>style.visibility</p:attrName>
                                        </p:attrNameLst>
                                      </p:cBhvr>
                                      <p:to>
                                        <p:strVal val="visible"/>
                                      </p:to>
                                    </p:set>
                                    <p:animEffect filter="fade" transition="in">
                                      <p:cBhvr>
                                        <p:cTn dur="1000"/>
                                        <p:tgtEl>
                                          <p:spTgt spid="211">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7" st="7"/>
                                            </p:txEl>
                                          </p:spTgt>
                                        </p:tgtEl>
                                        <p:attrNameLst>
                                          <p:attrName>style.visibility</p:attrName>
                                        </p:attrNameLst>
                                      </p:cBhvr>
                                      <p:to>
                                        <p:strVal val="visible"/>
                                      </p:to>
                                    </p:set>
                                    <p:animEffect filter="fade" transition="in">
                                      <p:cBhvr>
                                        <p:cTn dur="1000"/>
                                        <p:tgtEl>
                                          <p:spTgt spid="21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16" name="Shape 216"/>
        <p:cNvGrpSpPr/>
        <p:nvPr/>
      </p:nvGrpSpPr>
      <p:grpSpPr>
        <a:xfrm>
          <a:off x="0" y="0"/>
          <a:ext cx="0" cy="0"/>
          <a:chOff x="0" y="0"/>
          <a:chExt cx="0" cy="0"/>
        </a:xfrm>
      </p:grpSpPr>
      <p:sp>
        <p:nvSpPr>
          <p:cNvPr id="217" name="Google Shape;217;p5"/>
          <p:cNvSpPr txBox="1"/>
          <p:nvPr>
            <p:ph type="ctrTitle"/>
          </p:nvPr>
        </p:nvSpPr>
        <p:spPr>
          <a:xfrm>
            <a:off x="323875" y="414500"/>
            <a:ext cx="8588400" cy="1537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3600">
                <a:latin typeface="Bree Serif"/>
                <a:ea typeface="Bree Serif"/>
                <a:cs typeface="Bree Serif"/>
                <a:sym typeface="Bree Serif"/>
              </a:rPr>
              <a:t>Ambitious Science Teaching: </a:t>
            </a:r>
            <a:endParaRPr b="1" sz="3600">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latin typeface="Bree Serif"/>
                <a:ea typeface="Bree Serif"/>
                <a:cs typeface="Bree Serif"/>
                <a:sym typeface="Bree Serif"/>
              </a:rPr>
              <a:t>Supporting Student Thinking Over Time</a:t>
            </a:r>
            <a:endParaRPr sz="3600">
              <a:latin typeface="Bree Serif"/>
              <a:ea typeface="Bree Serif"/>
              <a:cs typeface="Bree Serif"/>
              <a:sym typeface="Bree Serif"/>
            </a:endParaRPr>
          </a:p>
        </p:txBody>
      </p:sp>
      <p:pic>
        <p:nvPicPr>
          <p:cNvPr id="218" name="Google Shape;218;p5"/>
          <p:cNvPicPr preferRelativeResize="0"/>
          <p:nvPr/>
        </p:nvPicPr>
        <p:blipFill rotWithShape="1">
          <a:blip r:embed="rId3">
            <a:alphaModFix/>
          </a:blip>
          <a:srcRect b="0" l="0" r="0" t="0"/>
          <a:stretch/>
        </p:blipFill>
        <p:spPr>
          <a:xfrm>
            <a:off x="5146256" y="2233800"/>
            <a:ext cx="3079819" cy="2925825"/>
          </a:xfrm>
          <a:prstGeom prst="rect">
            <a:avLst/>
          </a:prstGeom>
          <a:noFill/>
          <a:ln>
            <a:noFill/>
          </a:ln>
        </p:spPr>
      </p:pic>
      <p:pic>
        <p:nvPicPr>
          <p:cNvPr id="219" name="Google Shape;219;p5"/>
          <p:cNvPicPr preferRelativeResize="0"/>
          <p:nvPr/>
        </p:nvPicPr>
        <p:blipFill rotWithShape="1">
          <a:blip r:embed="rId4">
            <a:alphaModFix/>
          </a:blip>
          <a:srcRect b="0" l="0" r="0" t="0"/>
          <a:stretch/>
        </p:blipFill>
        <p:spPr>
          <a:xfrm>
            <a:off x="1251900" y="2217675"/>
            <a:ext cx="2953850" cy="2958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3" name="Shape 223"/>
        <p:cNvGrpSpPr/>
        <p:nvPr/>
      </p:nvGrpSpPr>
      <p:grpSpPr>
        <a:xfrm>
          <a:off x="0" y="0"/>
          <a:ext cx="0" cy="0"/>
          <a:chOff x="0" y="0"/>
          <a:chExt cx="0" cy="0"/>
        </a:xfrm>
      </p:grpSpPr>
      <p:sp>
        <p:nvSpPr>
          <p:cNvPr id="224" name="Google Shape;224;p6"/>
          <p:cNvSpPr txBox="1"/>
          <p:nvPr>
            <p:ph type="title"/>
          </p:nvPr>
        </p:nvSpPr>
        <p:spPr>
          <a:xfrm>
            <a:off x="311700" y="2317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Meet Geovanni: How did his ideas change over time?</a:t>
            </a:r>
            <a:endParaRPr>
              <a:latin typeface="Bree Serif"/>
              <a:ea typeface="Bree Serif"/>
              <a:cs typeface="Bree Serif"/>
              <a:sym typeface="Bree Serif"/>
            </a:endParaRPr>
          </a:p>
        </p:txBody>
      </p:sp>
      <p:sp>
        <p:nvSpPr>
          <p:cNvPr id="225" name="Google Shape;225;p6"/>
          <p:cNvSpPr txBox="1"/>
          <p:nvPr>
            <p:ph idx="1" type="body"/>
          </p:nvPr>
        </p:nvSpPr>
        <p:spPr>
          <a:xfrm>
            <a:off x="175625" y="1152475"/>
            <a:ext cx="34077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B45F06"/>
                </a:solidFill>
              </a:rPr>
              <a:t>Watch video:</a:t>
            </a:r>
            <a:endParaRPr/>
          </a:p>
          <a:p>
            <a:pPr indent="0" lvl="0" marL="0" rtl="0" algn="l">
              <a:lnSpc>
                <a:spcPct val="100000"/>
              </a:lnSpc>
              <a:spcBef>
                <a:spcPts val="1600"/>
              </a:spcBef>
              <a:spcAft>
                <a:spcPts val="0"/>
              </a:spcAft>
              <a:buSzPts val="1800"/>
              <a:buNone/>
            </a:pPr>
            <a:r>
              <a:rPr lang="en"/>
              <a:t>What do you hear? see? Notice about Geovanni’s thinking?</a:t>
            </a:r>
            <a:endParaRPr/>
          </a:p>
          <a:p>
            <a:pPr indent="0" lvl="0" marL="0" rtl="0" algn="l">
              <a:lnSpc>
                <a:spcPct val="100000"/>
              </a:lnSpc>
              <a:spcBef>
                <a:spcPts val="1600"/>
              </a:spcBef>
              <a:spcAft>
                <a:spcPts val="0"/>
              </a:spcAft>
              <a:buClr>
                <a:schemeClr val="dk1"/>
              </a:buClr>
              <a:buSzPts val="1100"/>
              <a:buFont typeface="Arial"/>
              <a:buNone/>
            </a:pPr>
            <a:r>
              <a:rPr lang="en"/>
              <a:t>What kinds of opportunities did you observe (or can infer) that helped Geovanni shape his thinking?</a:t>
            </a:r>
            <a:endParaRPr/>
          </a:p>
          <a:p>
            <a:pPr indent="0" lvl="0" marL="0" rtl="0" algn="l">
              <a:lnSpc>
                <a:spcPct val="100000"/>
              </a:lnSpc>
              <a:spcBef>
                <a:spcPts val="1600"/>
              </a:spcBef>
              <a:spcAft>
                <a:spcPts val="0"/>
              </a:spcAft>
              <a:buSzPts val="1800"/>
              <a:buNone/>
            </a:pPr>
            <a:r>
              <a:t/>
            </a:r>
            <a:endParaRPr sz="1200"/>
          </a:p>
          <a:p>
            <a:pPr indent="0" lvl="0" marL="0" rtl="0" algn="l">
              <a:lnSpc>
                <a:spcPct val="100000"/>
              </a:lnSpc>
              <a:spcBef>
                <a:spcPts val="0"/>
              </a:spcBef>
              <a:spcAft>
                <a:spcPts val="0"/>
              </a:spcAft>
              <a:buClr>
                <a:schemeClr val="dk1"/>
              </a:buClr>
              <a:buSzPts val="1100"/>
              <a:buFont typeface="Arial"/>
              <a:buNone/>
            </a:pPr>
            <a:r>
              <a:t/>
            </a:r>
            <a:endParaRPr/>
          </a:p>
        </p:txBody>
      </p:sp>
      <p:pic>
        <p:nvPicPr>
          <p:cNvPr id="226" name="Google Shape;226;p6" title="Geovanni Revising Thinking">
            <a:hlinkClick r:id="rId3"/>
          </p:cNvPr>
          <p:cNvPicPr preferRelativeResize="0"/>
          <p:nvPr/>
        </p:nvPicPr>
        <p:blipFill>
          <a:blip r:embed="rId4">
            <a:alphaModFix/>
          </a:blip>
          <a:stretch>
            <a:fillRect/>
          </a:stretch>
        </p:blipFill>
        <p:spPr>
          <a:xfrm>
            <a:off x="3655025" y="914075"/>
            <a:ext cx="5394050" cy="3034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7"/>
          <p:cNvSpPr/>
          <p:nvPr/>
        </p:nvSpPr>
        <p:spPr>
          <a:xfrm flipH="1">
            <a:off x="76184" y="930719"/>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7"/>
          <p:cNvSpPr txBox="1"/>
          <p:nvPr/>
        </p:nvSpPr>
        <p:spPr>
          <a:xfrm>
            <a:off x="151831" y="181190"/>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Puddles Unit: Tracing Cruz’s Learning</a:t>
            </a:r>
            <a:endParaRPr b="0" i="0" sz="1400" u="none" cap="none" strike="noStrike">
              <a:solidFill>
                <a:srgbClr val="FF9900"/>
              </a:solidFill>
              <a:latin typeface="Arial"/>
              <a:ea typeface="Arial"/>
              <a:cs typeface="Arial"/>
              <a:sym typeface="Arial"/>
            </a:endParaRPr>
          </a:p>
        </p:txBody>
      </p:sp>
      <p:grpSp>
        <p:nvGrpSpPr>
          <p:cNvPr id="233" name="Google Shape;233;p7"/>
          <p:cNvGrpSpPr/>
          <p:nvPr/>
        </p:nvGrpSpPr>
        <p:grpSpPr>
          <a:xfrm>
            <a:off x="76175" y="2289895"/>
            <a:ext cx="1277100" cy="1150155"/>
            <a:chOff x="76175" y="2289895"/>
            <a:chExt cx="1277100" cy="1150155"/>
          </a:xfrm>
        </p:grpSpPr>
        <p:sp>
          <p:nvSpPr>
            <p:cNvPr id="234" name="Google Shape;234;p7"/>
            <p:cNvSpPr/>
            <p:nvPr/>
          </p:nvSpPr>
          <p:spPr>
            <a:xfrm>
              <a:off x="388424" y="22898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7"/>
            <p:cNvSpPr txBox="1"/>
            <p:nvPr/>
          </p:nvSpPr>
          <p:spPr>
            <a:xfrm>
              <a:off x="76175" y="30476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236" name="Google Shape;236;p7"/>
            <p:cNvPicPr preferRelativeResize="0"/>
            <p:nvPr/>
          </p:nvPicPr>
          <p:blipFill rotWithShape="1">
            <a:blip r:embed="rId3">
              <a:alphaModFix/>
            </a:blip>
            <a:srcRect b="0" l="12941" r="12941" t="0"/>
            <a:stretch/>
          </p:blipFill>
          <p:spPr>
            <a:xfrm>
              <a:off x="426875" y="2333750"/>
              <a:ext cx="818700" cy="621300"/>
            </a:xfrm>
            <a:prstGeom prst="ellipse">
              <a:avLst/>
            </a:prstGeom>
            <a:noFill/>
            <a:ln>
              <a:noFill/>
            </a:ln>
          </p:spPr>
        </p:pic>
      </p:grpSp>
      <p:grpSp>
        <p:nvGrpSpPr>
          <p:cNvPr id="237" name="Google Shape;237;p7"/>
          <p:cNvGrpSpPr/>
          <p:nvPr/>
        </p:nvGrpSpPr>
        <p:grpSpPr>
          <a:xfrm>
            <a:off x="4432954" y="765622"/>
            <a:ext cx="964521" cy="1231128"/>
            <a:chOff x="4432954" y="765622"/>
            <a:chExt cx="964521" cy="1231128"/>
          </a:xfrm>
        </p:grpSpPr>
        <p:sp>
          <p:nvSpPr>
            <p:cNvPr id="238" name="Google Shape;238;p7"/>
            <p:cNvSpPr/>
            <p:nvPr/>
          </p:nvSpPr>
          <p:spPr>
            <a:xfrm>
              <a:off x="4432954" y="76562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7"/>
            <p:cNvSpPr txBox="1"/>
            <p:nvPr/>
          </p:nvSpPr>
          <p:spPr>
            <a:xfrm>
              <a:off x="4432975" y="14426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240" name="Google Shape;240;p7"/>
            <p:cNvPicPr preferRelativeResize="0"/>
            <p:nvPr/>
          </p:nvPicPr>
          <p:blipFill rotWithShape="1">
            <a:blip r:embed="rId4">
              <a:alphaModFix/>
            </a:blip>
            <a:srcRect b="18002" l="0" r="0" t="17996"/>
            <a:stretch/>
          </p:blipFill>
          <p:spPr>
            <a:xfrm rot="-5400000">
              <a:off x="4567288" y="673375"/>
              <a:ext cx="657300" cy="870300"/>
            </a:xfrm>
            <a:prstGeom prst="ellipse">
              <a:avLst/>
            </a:prstGeom>
            <a:noFill/>
            <a:ln>
              <a:noFill/>
            </a:ln>
          </p:spPr>
        </p:pic>
      </p:grpSp>
      <p:grpSp>
        <p:nvGrpSpPr>
          <p:cNvPr id="241" name="Google Shape;241;p7"/>
          <p:cNvGrpSpPr/>
          <p:nvPr/>
        </p:nvGrpSpPr>
        <p:grpSpPr>
          <a:xfrm>
            <a:off x="7221974" y="533393"/>
            <a:ext cx="1596900" cy="1262489"/>
            <a:chOff x="7221974" y="533393"/>
            <a:chExt cx="1596900" cy="1262489"/>
          </a:xfrm>
        </p:grpSpPr>
        <p:sp>
          <p:nvSpPr>
            <p:cNvPr id="242" name="Google Shape;242;p7"/>
            <p:cNvSpPr/>
            <p:nvPr/>
          </p:nvSpPr>
          <p:spPr>
            <a:xfrm>
              <a:off x="7536370" y="5333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7"/>
            <p:cNvSpPr txBox="1"/>
            <p:nvPr/>
          </p:nvSpPr>
          <p:spPr>
            <a:xfrm>
              <a:off x="7221974" y="12417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244" name="Google Shape;244;p7"/>
            <p:cNvPicPr preferRelativeResize="0"/>
            <p:nvPr/>
          </p:nvPicPr>
          <p:blipFill rotWithShape="1">
            <a:blip r:embed="rId5">
              <a:alphaModFix/>
            </a:blip>
            <a:srcRect b="1247" l="0" r="0" t="1257"/>
            <a:stretch/>
          </p:blipFill>
          <p:spPr>
            <a:xfrm rot="-5400000">
              <a:off x="7666725" y="450750"/>
              <a:ext cx="653700" cy="851100"/>
            </a:xfrm>
            <a:prstGeom prst="ellipse">
              <a:avLst/>
            </a:prstGeom>
            <a:noFill/>
            <a:ln>
              <a:noFill/>
            </a:ln>
          </p:spPr>
        </p:pic>
      </p:grpSp>
      <p:grpSp>
        <p:nvGrpSpPr>
          <p:cNvPr id="245" name="Google Shape;245;p7"/>
          <p:cNvGrpSpPr/>
          <p:nvPr/>
        </p:nvGrpSpPr>
        <p:grpSpPr>
          <a:xfrm>
            <a:off x="2231564" y="1297286"/>
            <a:ext cx="1153200" cy="1207699"/>
            <a:chOff x="2231564" y="1297286"/>
            <a:chExt cx="1153200" cy="1207699"/>
          </a:xfrm>
        </p:grpSpPr>
        <p:sp>
          <p:nvSpPr>
            <p:cNvPr id="246" name="Google Shape;246;p7"/>
            <p:cNvSpPr/>
            <p:nvPr/>
          </p:nvSpPr>
          <p:spPr>
            <a:xfrm>
              <a:off x="2269387" y="12972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7" name="Google Shape;247;p7"/>
            <p:cNvPicPr preferRelativeResize="0"/>
            <p:nvPr/>
          </p:nvPicPr>
          <p:blipFill rotWithShape="1">
            <a:blip r:embed="rId6">
              <a:alphaModFix/>
            </a:blip>
            <a:srcRect b="12051" l="0" r="0" t="12058"/>
            <a:stretch/>
          </p:blipFill>
          <p:spPr>
            <a:xfrm>
              <a:off x="2317225" y="1329575"/>
              <a:ext cx="818700" cy="621300"/>
            </a:xfrm>
            <a:prstGeom prst="ellipse">
              <a:avLst/>
            </a:prstGeom>
            <a:noFill/>
            <a:ln>
              <a:noFill/>
            </a:ln>
          </p:spPr>
        </p:pic>
        <p:sp>
          <p:nvSpPr>
            <p:cNvPr id="248" name="Google Shape;248;p7"/>
            <p:cNvSpPr txBox="1"/>
            <p:nvPr/>
          </p:nvSpPr>
          <p:spPr>
            <a:xfrm>
              <a:off x="2231564" y="1950885"/>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Covered vs uncovered puddle</a:t>
              </a:r>
              <a:endParaRPr b="1" i="0" sz="1400" u="none" cap="none" strike="noStrike">
                <a:solidFill>
                  <a:srgbClr val="0B5394"/>
                </a:solidFill>
                <a:latin typeface="Arial"/>
                <a:ea typeface="Arial"/>
                <a:cs typeface="Arial"/>
                <a:sym typeface="Arial"/>
              </a:endParaRPr>
            </a:p>
          </p:txBody>
        </p:sp>
      </p:grpSp>
      <p:grpSp>
        <p:nvGrpSpPr>
          <p:cNvPr id="249" name="Google Shape;249;p7"/>
          <p:cNvGrpSpPr/>
          <p:nvPr/>
        </p:nvGrpSpPr>
        <p:grpSpPr>
          <a:xfrm>
            <a:off x="5512590" y="605134"/>
            <a:ext cx="914400" cy="1190741"/>
            <a:chOff x="5512590" y="605134"/>
            <a:chExt cx="914400" cy="1190741"/>
          </a:xfrm>
        </p:grpSpPr>
        <p:sp>
          <p:nvSpPr>
            <p:cNvPr id="250" name="Google Shape;250;p7"/>
            <p:cNvSpPr/>
            <p:nvPr/>
          </p:nvSpPr>
          <p:spPr>
            <a:xfrm>
              <a:off x="5512590" y="605134"/>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1" name="Google Shape;251;p7"/>
            <p:cNvPicPr preferRelativeResize="0"/>
            <p:nvPr/>
          </p:nvPicPr>
          <p:blipFill rotWithShape="1">
            <a:blip r:embed="rId7">
              <a:alphaModFix/>
            </a:blip>
            <a:srcRect b="0" l="583" r="582" t="0"/>
            <a:stretch/>
          </p:blipFill>
          <p:spPr>
            <a:xfrm>
              <a:off x="5552325" y="637375"/>
              <a:ext cx="818700" cy="621300"/>
            </a:xfrm>
            <a:prstGeom prst="ellipse">
              <a:avLst/>
            </a:prstGeom>
            <a:noFill/>
            <a:ln>
              <a:noFill/>
            </a:ln>
          </p:spPr>
        </p:pic>
        <p:sp>
          <p:nvSpPr>
            <p:cNvPr id="252" name="Google Shape;252;p7"/>
            <p:cNvSpPr txBox="1"/>
            <p:nvPr/>
          </p:nvSpPr>
          <p:spPr>
            <a:xfrm>
              <a:off x="5564875" y="1241775"/>
              <a:ext cx="8187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moves in soil</a:t>
              </a:r>
              <a:endParaRPr b="1" i="0" sz="1400" u="none" cap="none" strike="noStrike">
                <a:solidFill>
                  <a:srgbClr val="0B5394"/>
                </a:solidFill>
                <a:latin typeface="Arial"/>
                <a:ea typeface="Arial"/>
                <a:cs typeface="Arial"/>
                <a:sym typeface="Arial"/>
              </a:endParaRPr>
            </a:p>
          </p:txBody>
        </p:sp>
      </p:grpSp>
      <p:grpSp>
        <p:nvGrpSpPr>
          <p:cNvPr id="253" name="Google Shape;253;p7"/>
          <p:cNvGrpSpPr/>
          <p:nvPr/>
        </p:nvGrpSpPr>
        <p:grpSpPr>
          <a:xfrm>
            <a:off x="1245577" y="1730141"/>
            <a:ext cx="1153200" cy="1278719"/>
            <a:chOff x="1245577" y="1730141"/>
            <a:chExt cx="1153200" cy="1278719"/>
          </a:xfrm>
        </p:grpSpPr>
        <p:sp>
          <p:nvSpPr>
            <p:cNvPr id="254" name="Google Shape;254;p7"/>
            <p:cNvSpPr/>
            <p:nvPr/>
          </p:nvSpPr>
          <p:spPr>
            <a:xfrm>
              <a:off x="1276219" y="17301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5" name="Google Shape;255;p7"/>
            <p:cNvPicPr preferRelativeResize="0"/>
            <p:nvPr/>
          </p:nvPicPr>
          <p:blipFill rotWithShape="1">
            <a:blip r:embed="rId8">
              <a:alphaModFix/>
            </a:blip>
            <a:srcRect b="21542" l="0" r="0" t="21541"/>
            <a:stretch/>
          </p:blipFill>
          <p:spPr>
            <a:xfrm>
              <a:off x="1324075" y="1762425"/>
              <a:ext cx="818700" cy="621300"/>
            </a:xfrm>
            <a:prstGeom prst="ellipse">
              <a:avLst/>
            </a:prstGeom>
            <a:noFill/>
            <a:ln>
              <a:noFill/>
            </a:ln>
          </p:spPr>
        </p:pic>
        <p:sp>
          <p:nvSpPr>
            <p:cNvPr id="256" name="Google Shape;256;p7"/>
            <p:cNvSpPr txBox="1"/>
            <p:nvPr/>
          </p:nvSpPr>
          <p:spPr>
            <a:xfrm>
              <a:off x="1245577" y="24547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Describing puddles</a:t>
              </a:r>
              <a:endParaRPr b="1" i="0" sz="1400" u="none" cap="none" strike="noStrike">
                <a:solidFill>
                  <a:srgbClr val="0B5394"/>
                </a:solidFill>
                <a:latin typeface="Arial"/>
                <a:ea typeface="Arial"/>
                <a:cs typeface="Arial"/>
                <a:sym typeface="Arial"/>
              </a:endParaRPr>
            </a:p>
          </p:txBody>
        </p:sp>
      </p:grpSp>
      <p:grpSp>
        <p:nvGrpSpPr>
          <p:cNvPr id="257" name="Google Shape;257;p7"/>
          <p:cNvGrpSpPr/>
          <p:nvPr/>
        </p:nvGrpSpPr>
        <p:grpSpPr>
          <a:xfrm>
            <a:off x="3351173" y="972379"/>
            <a:ext cx="1216954" cy="1392306"/>
            <a:chOff x="3351173" y="972379"/>
            <a:chExt cx="1216954" cy="1392306"/>
          </a:xfrm>
        </p:grpSpPr>
        <p:sp>
          <p:nvSpPr>
            <p:cNvPr id="258" name="Google Shape;258;p7"/>
            <p:cNvSpPr/>
            <p:nvPr/>
          </p:nvSpPr>
          <p:spPr>
            <a:xfrm>
              <a:off x="3351173" y="972379"/>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9" name="Google Shape;259;p7"/>
            <p:cNvPicPr preferRelativeResize="0"/>
            <p:nvPr/>
          </p:nvPicPr>
          <p:blipFill rotWithShape="1">
            <a:blip r:embed="rId9">
              <a:alphaModFix/>
            </a:blip>
            <a:srcRect b="0" l="583" r="582" t="0"/>
            <a:stretch/>
          </p:blipFill>
          <p:spPr>
            <a:xfrm>
              <a:off x="3409275" y="1004625"/>
              <a:ext cx="818700" cy="621300"/>
            </a:xfrm>
            <a:prstGeom prst="ellipse">
              <a:avLst/>
            </a:prstGeom>
            <a:noFill/>
            <a:ln>
              <a:noFill/>
            </a:ln>
          </p:spPr>
        </p:pic>
        <p:sp>
          <p:nvSpPr>
            <p:cNvPr id="260" name="Google Shape;260;p7"/>
            <p:cNvSpPr txBox="1"/>
            <p:nvPr/>
          </p:nvSpPr>
          <p:spPr>
            <a:xfrm>
              <a:off x="3414927" y="1810585"/>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Cycle in a Bottle</a:t>
              </a:r>
              <a:endParaRPr b="1" i="0" sz="1400" u="none" cap="none" strike="noStrike">
                <a:solidFill>
                  <a:srgbClr val="0B5394"/>
                </a:solidFill>
                <a:latin typeface="Arial"/>
                <a:ea typeface="Arial"/>
                <a:cs typeface="Arial"/>
                <a:sym typeface="Arial"/>
              </a:endParaRPr>
            </a:p>
          </p:txBody>
        </p:sp>
      </p:grpSp>
      <p:grpSp>
        <p:nvGrpSpPr>
          <p:cNvPr id="261" name="Google Shape;261;p7"/>
          <p:cNvGrpSpPr/>
          <p:nvPr/>
        </p:nvGrpSpPr>
        <p:grpSpPr>
          <a:xfrm>
            <a:off x="6527232" y="527388"/>
            <a:ext cx="914400" cy="1268487"/>
            <a:chOff x="6527232" y="527388"/>
            <a:chExt cx="914400" cy="1268487"/>
          </a:xfrm>
        </p:grpSpPr>
        <p:sp>
          <p:nvSpPr>
            <p:cNvPr id="262" name="Google Shape;262;p7"/>
            <p:cNvSpPr/>
            <p:nvPr/>
          </p:nvSpPr>
          <p:spPr>
            <a:xfrm>
              <a:off x="6527232" y="527388"/>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3" name="Google Shape;263;p7"/>
            <p:cNvPicPr preferRelativeResize="0"/>
            <p:nvPr/>
          </p:nvPicPr>
          <p:blipFill rotWithShape="1">
            <a:blip r:embed="rId10">
              <a:alphaModFix/>
            </a:blip>
            <a:srcRect b="0" l="3183" r="3192" t="0"/>
            <a:stretch/>
          </p:blipFill>
          <p:spPr>
            <a:xfrm>
              <a:off x="6572338" y="559650"/>
              <a:ext cx="818700" cy="621300"/>
            </a:xfrm>
            <a:prstGeom prst="ellipse">
              <a:avLst/>
            </a:prstGeom>
            <a:noFill/>
            <a:ln>
              <a:noFill/>
            </a:ln>
          </p:spPr>
        </p:pic>
        <p:sp>
          <p:nvSpPr>
            <p:cNvPr id="264" name="Google Shape;264;p7"/>
            <p:cNvSpPr txBox="1"/>
            <p:nvPr/>
          </p:nvSpPr>
          <p:spPr>
            <a:xfrm>
              <a:off x="6592250" y="1241775"/>
              <a:ext cx="8187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goes in plants</a:t>
              </a:r>
              <a:endParaRPr b="1" i="0" sz="1400" u="none" cap="none" strike="noStrike">
                <a:solidFill>
                  <a:srgbClr val="0B5394"/>
                </a:solidFill>
                <a:latin typeface="Arial"/>
                <a:ea typeface="Arial"/>
                <a:cs typeface="Arial"/>
                <a:sym typeface="Arial"/>
              </a:endParaRPr>
            </a:p>
          </p:txBody>
        </p:sp>
      </p:grpSp>
      <p:pic>
        <p:nvPicPr>
          <p:cNvPr id="265" name="Google Shape;265;p7"/>
          <p:cNvPicPr preferRelativeResize="0"/>
          <p:nvPr/>
        </p:nvPicPr>
        <p:blipFill rotWithShape="1">
          <a:blip r:embed="rId11">
            <a:alphaModFix/>
          </a:blip>
          <a:srcRect b="0" l="0" r="0" t="0"/>
          <a:stretch/>
        </p:blipFill>
        <p:spPr>
          <a:xfrm>
            <a:off x="5104729" y="2441974"/>
            <a:ext cx="2613046" cy="1769025"/>
          </a:xfrm>
          <a:prstGeom prst="rect">
            <a:avLst/>
          </a:prstGeom>
          <a:noFill/>
          <a:ln cap="flat" cmpd="sng" w="19050">
            <a:solidFill>
              <a:srgbClr val="4A86E8"/>
            </a:solidFill>
            <a:prstDash val="solid"/>
            <a:round/>
            <a:headEnd len="sm" w="sm" type="none"/>
            <a:tailEnd len="sm" w="sm" type="none"/>
          </a:ln>
        </p:spPr>
      </p:pic>
      <p:sp>
        <p:nvSpPr>
          <p:cNvPr id="266" name="Google Shape;266;p7"/>
          <p:cNvSpPr txBox="1"/>
          <p:nvPr/>
        </p:nvSpPr>
        <p:spPr>
          <a:xfrm>
            <a:off x="1048350" y="4177025"/>
            <a:ext cx="7047300" cy="92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Calibri"/>
                <a:ea typeface="Calibri"/>
                <a:cs typeface="Calibri"/>
                <a:sym typeface="Calibri"/>
              </a:rPr>
              <a:t>What experiences did Cruz likely draw upon to create his updated explanation of where the puddle went?</a:t>
            </a:r>
            <a:endParaRPr b="1" i="0" sz="2200" u="none" cap="none" strike="noStrike">
              <a:solidFill>
                <a:srgbClr val="000000"/>
              </a:solidFill>
              <a:latin typeface="Calibri"/>
              <a:ea typeface="Calibri"/>
              <a:cs typeface="Calibri"/>
              <a:sym typeface="Calibri"/>
            </a:endParaRPr>
          </a:p>
        </p:txBody>
      </p:sp>
      <p:pic>
        <p:nvPicPr>
          <p:cNvPr id="267" name="Google Shape;267;p7"/>
          <p:cNvPicPr preferRelativeResize="0"/>
          <p:nvPr/>
        </p:nvPicPr>
        <p:blipFill rotWithShape="1">
          <a:blip r:embed="rId12">
            <a:alphaModFix/>
          </a:blip>
          <a:srcRect b="0" l="0" r="0" t="0"/>
          <a:stretch/>
        </p:blipFill>
        <p:spPr>
          <a:xfrm>
            <a:off x="7371478" y="1159026"/>
            <a:ext cx="1523966" cy="190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8"/>
          <p:cNvSpPr txBox="1"/>
          <p:nvPr>
            <p:ph type="title"/>
          </p:nvPr>
        </p:nvSpPr>
        <p:spPr>
          <a:xfrm>
            <a:off x="457525" y="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Puddles Unit Example: Ideas change over time</a:t>
            </a:r>
            <a:endParaRPr>
              <a:latin typeface="Bree Serif"/>
              <a:ea typeface="Bree Serif"/>
              <a:cs typeface="Bree Serif"/>
              <a:sym typeface="Bree Serif"/>
            </a:endParaRPr>
          </a:p>
        </p:txBody>
      </p:sp>
      <p:pic>
        <p:nvPicPr>
          <p:cNvPr id="273" name="Google Shape;273;p8" title="Cruz-kinder-finalpuddle.mp4">
            <a:hlinkClick r:id="rId3"/>
          </p:cNvPr>
          <p:cNvPicPr preferRelativeResize="0"/>
          <p:nvPr/>
        </p:nvPicPr>
        <p:blipFill rotWithShape="1">
          <a:blip r:embed="rId4">
            <a:alphaModFix/>
          </a:blip>
          <a:srcRect b="0" l="0" r="0" t="0"/>
          <a:stretch/>
        </p:blipFill>
        <p:spPr>
          <a:xfrm>
            <a:off x="1626400" y="572700"/>
            <a:ext cx="5891200" cy="4418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9"/>
          <p:cNvSpPr txBox="1"/>
          <p:nvPr>
            <p:ph type="title"/>
          </p:nvPr>
        </p:nvSpPr>
        <p:spPr>
          <a:xfrm>
            <a:off x="311700" y="2317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Ambitious Science Teaching Practices</a:t>
            </a:r>
            <a:endParaRPr>
              <a:latin typeface="Bree Serif"/>
              <a:ea typeface="Bree Serif"/>
              <a:cs typeface="Bree Serif"/>
              <a:sym typeface="Bree Serif"/>
            </a:endParaRPr>
          </a:p>
        </p:txBody>
      </p:sp>
      <p:sp>
        <p:nvSpPr>
          <p:cNvPr id="279" name="Google Shape;279;p9"/>
          <p:cNvSpPr txBox="1"/>
          <p:nvPr>
            <p:ph idx="1" type="body"/>
          </p:nvPr>
        </p:nvSpPr>
        <p:spPr>
          <a:xfrm>
            <a:off x="247550" y="1372775"/>
            <a:ext cx="4347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4 sets of productive teaching practices that support all students in learning science based in real-world phenomena</a:t>
            </a:r>
            <a:endParaRPr/>
          </a:p>
          <a:p>
            <a:pPr indent="0" lvl="0" marL="0" rtl="0" algn="l">
              <a:lnSpc>
                <a:spcPct val="100000"/>
              </a:lnSpc>
              <a:spcBef>
                <a:spcPts val="0"/>
              </a:spcBef>
              <a:spcAft>
                <a:spcPts val="0"/>
              </a:spcAft>
              <a:buClr>
                <a:schemeClr val="dk1"/>
              </a:buClr>
              <a:buSzPts val="1100"/>
              <a:buFont typeface="Arial"/>
              <a:buNone/>
            </a:pPr>
            <a:r>
              <a:t/>
            </a:r>
            <a:endParaRPr/>
          </a:p>
          <a:p>
            <a:pPr indent="-342900" lvl="0" marL="457200" rtl="0" algn="l">
              <a:lnSpc>
                <a:spcPct val="100000"/>
              </a:lnSpc>
              <a:spcBef>
                <a:spcPts val="0"/>
              </a:spcBef>
              <a:spcAft>
                <a:spcPts val="0"/>
              </a:spcAft>
              <a:buSzPts val="1800"/>
              <a:buChar char="●"/>
            </a:pPr>
            <a:r>
              <a:rPr lang="en"/>
              <a:t>Focused on changes in understanding over time based on evidence (developing and using models with explanations)</a:t>
            </a:r>
            <a:endParaRPr/>
          </a:p>
          <a:p>
            <a:pPr indent="0" lvl="0" marL="457200" rtl="0" algn="l">
              <a:lnSpc>
                <a:spcPct val="100000"/>
              </a:lnSpc>
              <a:spcBef>
                <a:spcPts val="0"/>
              </a:spcBef>
              <a:spcAft>
                <a:spcPts val="0"/>
              </a:spcAft>
              <a:buClr>
                <a:schemeClr val="dk1"/>
              </a:buClr>
              <a:buSzPts val="1100"/>
              <a:buFont typeface="Arial"/>
              <a:buNone/>
            </a:pPr>
            <a:r>
              <a:t/>
            </a:r>
            <a:endParaRPr/>
          </a:p>
          <a:p>
            <a:pPr indent="-342900" lvl="0" marL="457200" rtl="0" algn="l">
              <a:lnSpc>
                <a:spcPct val="100000"/>
              </a:lnSpc>
              <a:spcBef>
                <a:spcPts val="0"/>
              </a:spcBef>
              <a:spcAft>
                <a:spcPts val="0"/>
              </a:spcAft>
              <a:buSzPts val="1800"/>
              <a:buChar char="●"/>
            </a:pPr>
            <a:r>
              <a:rPr lang="en"/>
              <a:t>Responsive to students current thinking, experiences, and questions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800"/>
              <a:buNone/>
            </a:pPr>
            <a:r>
              <a:t/>
            </a:r>
            <a:endParaRPr/>
          </a:p>
        </p:txBody>
      </p:sp>
      <p:pic>
        <p:nvPicPr>
          <p:cNvPr id="280" name="Google Shape;280;p9"/>
          <p:cNvPicPr preferRelativeResize="0"/>
          <p:nvPr/>
        </p:nvPicPr>
        <p:blipFill rotWithShape="1">
          <a:blip r:embed="rId3">
            <a:alphaModFix/>
          </a:blip>
          <a:srcRect b="0" l="0" r="0" t="0"/>
          <a:stretch/>
        </p:blipFill>
        <p:spPr>
          <a:xfrm>
            <a:off x="7987975" y="79000"/>
            <a:ext cx="1013674" cy="886974"/>
          </a:xfrm>
          <a:prstGeom prst="rect">
            <a:avLst/>
          </a:prstGeom>
          <a:noFill/>
          <a:ln>
            <a:noFill/>
          </a:ln>
        </p:spPr>
      </p:pic>
      <p:sp>
        <p:nvSpPr>
          <p:cNvPr id="281" name="Google Shape;281;p9"/>
          <p:cNvSpPr txBox="1"/>
          <p:nvPr/>
        </p:nvSpPr>
        <p:spPr>
          <a:xfrm>
            <a:off x="401450" y="700975"/>
            <a:ext cx="4039500" cy="45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chemeClr val="accent5"/>
                </a:solidFill>
                <a:latin typeface="Arial"/>
                <a:ea typeface="Arial"/>
                <a:cs typeface="Arial"/>
                <a:sym typeface="Arial"/>
                <a:hlinkClick r:id="rId4">
                  <a:extLst>
                    <a:ext uri="{A12FA001-AC4F-418D-AE19-62706E023703}">
                      <ahyp:hlinkClr val="tx"/>
                    </a:ext>
                  </a:extLst>
                </a:hlinkClick>
              </a:rPr>
              <a:t>www.AmbitiousScienceTeaching.org</a:t>
            </a:r>
            <a:r>
              <a:rPr b="0" i="0" lang="en" sz="18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282" name="Google Shape;282;p9"/>
          <p:cNvPicPr preferRelativeResize="0"/>
          <p:nvPr/>
        </p:nvPicPr>
        <p:blipFill rotWithShape="1">
          <a:blip r:embed="rId5">
            <a:alphaModFix/>
          </a:blip>
          <a:srcRect b="0" l="0" r="0" t="0"/>
          <a:stretch/>
        </p:blipFill>
        <p:spPr>
          <a:xfrm>
            <a:off x="5038350" y="549692"/>
            <a:ext cx="4039501" cy="45938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