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55448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896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896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319941" y="685800"/>
            <a:ext cx="2218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319941" y="685800"/>
            <a:ext cx="2218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6c1cfcb353_0_0:notes"/>
          <p:cNvSpPr/>
          <p:nvPr>
            <p:ph idx="2" type="sldImg"/>
          </p:nvPr>
        </p:nvSpPr>
        <p:spPr>
          <a:xfrm>
            <a:off x="2319941" y="685800"/>
            <a:ext cx="2218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6c1cfcb35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2250271"/>
            <a:ext cx="9372600" cy="6203400"/>
          </a:xfrm>
          <a:prstGeom prst="rect">
            <a:avLst/>
          </a:prstGeom>
        </p:spPr>
        <p:txBody>
          <a:bodyPr anchorCtr="0" anchor="b" bIns="159150" lIns="159150" spcFirstLastPara="1" rIns="159150" wrap="square" tIns="1591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1pPr>
            <a:lvl2pPr lvl="1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2pPr>
            <a:lvl3pPr lvl="2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3pPr>
            <a:lvl4pPr lvl="3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4pPr>
            <a:lvl5pPr lvl="4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5pPr>
            <a:lvl6pPr lvl="5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6pPr>
            <a:lvl7pPr lvl="6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7pPr>
            <a:lvl8pPr lvl="7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8pPr>
            <a:lvl9pPr lvl="8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8565356"/>
            <a:ext cx="9372600" cy="23955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3342956"/>
            <a:ext cx="9372600" cy="5934000"/>
          </a:xfrm>
          <a:prstGeom prst="rect">
            <a:avLst/>
          </a:prstGeom>
        </p:spPr>
        <p:txBody>
          <a:bodyPr anchorCtr="0" anchor="b" bIns="159150" lIns="159150" spcFirstLastPara="1" rIns="159150" wrap="square" tIns="1591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9526724"/>
            <a:ext cx="9372600" cy="39312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Autofit/>
          </a:bodyPr>
          <a:lstStyle>
            <a:lvl1pPr indent="-425450" lvl="0" marL="457200" algn="ctr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indent="-381000" lvl="1" marL="914400" algn="ctr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algn="ctr">
              <a:spcBef>
                <a:spcPts val="280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 algn="ctr">
              <a:spcBef>
                <a:spcPts val="280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algn="ctr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algn="ctr">
              <a:spcBef>
                <a:spcPts val="280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algn="ctr">
              <a:spcBef>
                <a:spcPts val="280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algn="ctr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algn="ctr">
              <a:spcBef>
                <a:spcPts val="2800"/>
              </a:spcBef>
              <a:spcAft>
                <a:spcPts val="280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6500347"/>
            <a:ext cx="9372600" cy="25440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1pPr>
            <a:lvl2pPr lvl="1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2pPr>
            <a:lvl3pPr lvl="2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3pPr>
            <a:lvl4pPr lvl="3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4pPr>
            <a:lvl5pPr lvl="4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5pPr>
            <a:lvl6pPr lvl="5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6pPr>
            <a:lvl7pPr lvl="6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7pPr>
            <a:lvl8pPr lvl="7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8pPr>
            <a:lvl9pPr lvl="8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1344964"/>
            <a:ext cx="9372600" cy="17307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3483036"/>
            <a:ext cx="9372600" cy="103251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Autofit/>
          </a:bodyPr>
          <a:lstStyle>
            <a:lvl1pPr indent="-425450" lvl="0" marL="457200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indent="-381000" lvl="1" marL="914400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280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>
              <a:spcBef>
                <a:spcPts val="280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280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280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2800"/>
              </a:spcBef>
              <a:spcAft>
                <a:spcPts val="280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1344964"/>
            <a:ext cx="9372600" cy="17307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3483036"/>
            <a:ext cx="4399800" cy="103251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61950" lvl="1" marL="9144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280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280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280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280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2800"/>
              </a:spcBef>
              <a:spcAft>
                <a:spcPts val="280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3483036"/>
            <a:ext cx="4399800" cy="103251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61950" lvl="1" marL="9144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280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280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280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280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2800"/>
              </a:spcBef>
              <a:spcAft>
                <a:spcPts val="280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1344964"/>
            <a:ext cx="9372600" cy="17307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1679147"/>
            <a:ext cx="3088800" cy="2283900"/>
          </a:xfrm>
          <a:prstGeom prst="rect">
            <a:avLst/>
          </a:prstGeom>
        </p:spPr>
        <p:txBody>
          <a:bodyPr anchorCtr="0" anchor="b" bIns="159150" lIns="159150" spcFirstLastPara="1" rIns="159150" wrap="square" tIns="1591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4199680"/>
            <a:ext cx="3088800" cy="96090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Autofit/>
          </a:bodyPr>
          <a:lstStyle>
            <a:lvl1pPr indent="-361950" lvl="0" marL="4572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1pPr>
            <a:lvl2pPr indent="-361950" lvl="1" marL="9144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280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280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280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280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2800"/>
              </a:spcBef>
              <a:spcAft>
                <a:spcPts val="280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1360453"/>
            <a:ext cx="7004700" cy="123633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1pPr>
            <a:lvl2pPr lvl="1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2pPr>
            <a:lvl3pPr lvl="2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3pPr>
            <a:lvl4pPr lvl="3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4pPr>
            <a:lvl5pPr lvl="4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5pPr>
            <a:lvl6pPr lvl="5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6pPr>
            <a:lvl7pPr lvl="6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7pPr>
            <a:lvl8pPr lvl="7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8pPr>
            <a:lvl9pPr lvl="8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378"/>
            <a:ext cx="5029200" cy="15544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59150" lIns="159150" spcFirstLastPara="1" rIns="159150" wrap="square" tIns="159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3726929"/>
            <a:ext cx="4449600" cy="4479900"/>
          </a:xfrm>
          <a:prstGeom prst="rect">
            <a:avLst/>
          </a:prstGeom>
        </p:spPr>
        <p:txBody>
          <a:bodyPr anchorCtr="0" anchor="b" bIns="159150" lIns="159150" spcFirstLastPara="1" rIns="159150" wrap="square" tIns="1591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1pPr>
            <a:lvl2pPr lvl="1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2pPr>
            <a:lvl3pPr lvl="2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3pPr>
            <a:lvl4pPr lvl="3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4pPr>
            <a:lvl5pPr lvl="4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5pPr>
            <a:lvl6pPr lvl="5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6pPr>
            <a:lvl7pPr lvl="6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7pPr>
            <a:lvl8pPr lvl="7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8pPr>
            <a:lvl9pPr lvl="8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8471516"/>
            <a:ext cx="4449600" cy="37326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2188316"/>
            <a:ext cx="4220700" cy="11167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Autofit/>
          </a:bodyPr>
          <a:lstStyle>
            <a:lvl1pPr indent="-425450" lvl="0" marL="457200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indent="-381000" lvl="1" marL="914400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280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>
              <a:spcBef>
                <a:spcPts val="280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280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280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2800"/>
              </a:spcBef>
              <a:spcAft>
                <a:spcPts val="280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12785738"/>
            <a:ext cx="6598800" cy="18288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1344964"/>
            <a:ext cx="9372600" cy="17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159150" lIns="159150" spcFirstLastPara="1" rIns="159150" wrap="square" tIns="1591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3483036"/>
            <a:ext cx="9372600" cy="10325100"/>
          </a:xfrm>
          <a:prstGeom prst="rect">
            <a:avLst/>
          </a:prstGeom>
          <a:noFill/>
          <a:ln>
            <a:noFill/>
          </a:ln>
        </p:spPr>
        <p:txBody>
          <a:bodyPr anchorCtr="0" anchor="t" bIns="159150" lIns="159150" spcFirstLastPara="1" rIns="159150" wrap="square" tIns="159150">
            <a:noAutofit/>
          </a:bodyPr>
          <a:lstStyle>
            <a:lvl1pPr indent="-4254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100"/>
              <a:buChar char="●"/>
              <a:defRPr sz="3100">
                <a:solidFill>
                  <a:schemeClr val="dk2"/>
                </a:solidFill>
              </a:defRPr>
            </a:lvl1pPr>
            <a:lvl2pPr indent="-381000" lvl="1" marL="9144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2pPr>
            <a:lvl3pPr indent="-381000" lvl="2" marL="13716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3pPr>
            <a:lvl4pPr indent="-381000" lvl="3" marL="18288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4pPr>
            <a:lvl5pPr indent="-381000" lvl="4" marL="22860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5pPr>
            <a:lvl6pPr indent="-381000" lvl="5" marL="27432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6pPr>
            <a:lvl7pPr indent="-381000" lvl="6" marL="32004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7pPr>
            <a:lvl8pPr indent="-381000" lvl="7" marL="36576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8pPr>
            <a:lvl9pPr indent="-381000" lvl="8" marL="4114800">
              <a:lnSpc>
                <a:spcPct val="115000"/>
              </a:lnSpc>
              <a:spcBef>
                <a:spcPts val="2800"/>
              </a:spcBef>
              <a:spcAft>
                <a:spcPts val="280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9150" lIns="159150" spcFirstLastPara="1" rIns="159150" wrap="square" tIns="159150">
            <a:noAutofit/>
          </a:bodyPr>
          <a:lstStyle>
            <a:lvl1pPr lvl="0" algn="r">
              <a:buNone/>
              <a:defRPr sz="1700">
                <a:solidFill>
                  <a:schemeClr val="dk2"/>
                </a:solidFill>
              </a:defRPr>
            </a:lvl1pPr>
            <a:lvl2pPr lvl="1" algn="r">
              <a:buNone/>
              <a:defRPr sz="1700">
                <a:solidFill>
                  <a:schemeClr val="dk2"/>
                </a:solidFill>
              </a:defRPr>
            </a:lvl2pPr>
            <a:lvl3pPr lvl="2" algn="r">
              <a:buNone/>
              <a:defRPr sz="1700">
                <a:solidFill>
                  <a:schemeClr val="dk2"/>
                </a:solidFill>
              </a:defRPr>
            </a:lvl3pPr>
            <a:lvl4pPr lvl="3" algn="r">
              <a:buNone/>
              <a:defRPr sz="1700">
                <a:solidFill>
                  <a:schemeClr val="dk2"/>
                </a:solidFill>
              </a:defRPr>
            </a:lvl4pPr>
            <a:lvl5pPr lvl="4" algn="r">
              <a:buNone/>
              <a:defRPr sz="1700">
                <a:solidFill>
                  <a:schemeClr val="dk2"/>
                </a:solidFill>
              </a:defRPr>
            </a:lvl5pPr>
            <a:lvl6pPr lvl="5" algn="r">
              <a:buNone/>
              <a:defRPr sz="1700">
                <a:solidFill>
                  <a:schemeClr val="dk2"/>
                </a:solidFill>
              </a:defRPr>
            </a:lvl6pPr>
            <a:lvl7pPr lvl="6" algn="r">
              <a:buNone/>
              <a:defRPr sz="1700">
                <a:solidFill>
                  <a:schemeClr val="dk2"/>
                </a:solidFill>
              </a:defRPr>
            </a:lvl7pPr>
            <a:lvl8pPr lvl="7" algn="r">
              <a:buNone/>
              <a:defRPr sz="1700">
                <a:solidFill>
                  <a:schemeClr val="dk2"/>
                </a:solidFill>
              </a:defRPr>
            </a:lvl8pPr>
            <a:lvl9pPr lvl="8" algn="r">
              <a:buNone/>
              <a:defRPr sz="17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18900" y="196225"/>
            <a:ext cx="8884200" cy="6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159150" lIns="159150" spcFirstLastPara="1" rIns="159150" wrap="square" tIns="159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Name: ___________________________ 					Date: ___________</a:t>
            </a:r>
            <a:endParaRPr sz="1900"/>
          </a:p>
        </p:txBody>
      </p:sp>
      <p:sp>
        <p:nvSpPr>
          <p:cNvPr id="55" name="Google Shape;55;p13"/>
          <p:cNvSpPr txBox="1"/>
          <p:nvPr/>
        </p:nvSpPr>
        <p:spPr>
          <a:xfrm>
            <a:off x="672825" y="784250"/>
            <a:ext cx="8884200" cy="6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159150" lIns="159150" spcFirstLastPara="1" rIns="159150" wrap="square" tIns="1591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How does the magnetic ring toy work?  </a:t>
            </a:r>
            <a:endParaRPr b="1" sz="2400"/>
          </a:p>
        </p:txBody>
      </p:sp>
      <p:grpSp>
        <p:nvGrpSpPr>
          <p:cNvPr id="56" name="Google Shape;56;p13"/>
          <p:cNvGrpSpPr/>
          <p:nvPr/>
        </p:nvGrpSpPr>
        <p:grpSpPr>
          <a:xfrm>
            <a:off x="181200" y="4620425"/>
            <a:ext cx="9696525" cy="5181600"/>
            <a:chOff x="181200" y="1724825"/>
            <a:chExt cx="9696525" cy="5181600"/>
          </a:xfrm>
        </p:grpSpPr>
        <p:sp>
          <p:nvSpPr>
            <p:cNvPr id="57" name="Google Shape;57;p13"/>
            <p:cNvSpPr/>
            <p:nvPr/>
          </p:nvSpPr>
          <p:spPr>
            <a:xfrm>
              <a:off x="204700" y="1724825"/>
              <a:ext cx="3672300" cy="51816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58" name="Google Shape;58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-5400000">
              <a:off x="-218137" y="3924213"/>
              <a:ext cx="4503300" cy="467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9" name="Google Shape;59;p13"/>
            <p:cNvSpPr/>
            <p:nvPr/>
          </p:nvSpPr>
          <p:spPr>
            <a:xfrm>
              <a:off x="1271500" y="5534825"/>
              <a:ext cx="1524000" cy="266700"/>
            </a:xfrm>
            <a:prstGeom prst="roundRect">
              <a:avLst>
                <a:gd fmla="val 16667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1271500" y="6173000"/>
              <a:ext cx="1524000" cy="266700"/>
            </a:xfrm>
            <a:prstGeom prst="roundRect">
              <a:avLst>
                <a:gd fmla="val 16667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1271500" y="4687100"/>
              <a:ext cx="1524000" cy="266700"/>
            </a:xfrm>
            <a:prstGeom prst="roundRect">
              <a:avLst>
                <a:gd fmla="val 16667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1271500" y="3420275"/>
              <a:ext cx="1524000" cy="266700"/>
            </a:xfrm>
            <a:prstGeom prst="roundRect">
              <a:avLst>
                <a:gd fmla="val 16667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2705325" y="2239175"/>
              <a:ext cx="971700" cy="41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181200" y="1724825"/>
              <a:ext cx="1305000" cy="266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Gaps between all four magnets</a:t>
              </a:r>
              <a:endParaRPr sz="1100"/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3943725" y="1739125"/>
              <a:ext cx="5934000" cy="483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-317500" lvl="0" marL="457200" rtl="0" algn="ctr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AutoNum type="arabicPeriod"/>
              </a:pPr>
              <a:r>
                <a:rPr b="1" lang="en"/>
                <a:t>Situation #1: Gaps between all four magnets</a:t>
              </a:r>
              <a:endParaRPr b="1"/>
            </a:p>
            <a:p>
              <a:pPr indent="0" lvl="0" marL="457200" rtl="0" algn="ctr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100"/>
            </a:p>
            <a:p>
              <a:pPr indent="0" lvl="0" marL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a.)  </a:t>
              </a:r>
              <a:r>
                <a:rPr lang="en" sz="1100"/>
                <a:t>What do you notice about the gaps between the magnets in this situation?</a:t>
              </a:r>
              <a:endParaRPr sz="1100"/>
            </a:p>
            <a:p>
              <a:pPr indent="0" lvl="0" marL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999999"/>
                  </a:solidFill>
                </a:rPr>
                <a:t>__________________________________________________________________________</a:t>
              </a:r>
              <a:endParaRPr sz="1100">
                <a:solidFill>
                  <a:srgbClr val="999999"/>
                </a:solidFill>
              </a:endParaRPr>
            </a:p>
            <a:p>
              <a:pPr indent="0" lvl="0" marL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100">
                  <a:solidFill>
                    <a:srgbClr val="999999"/>
                  </a:solidFill>
                </a:rPr>
                <a:t>__________________________________________________________________________</a:t>
              </a:r>
              <a:endParaRPr sz="1100">
                <a:solidFill>
                  <a:srgbClr val="999999"/>
                </a:solidFill>
              </a:endParaRPr>
            </a:p>
            <a:p>
              <a:pPr indent="0" lvl="0" marL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999999"/>
                  </a:solidFill>
                </a:rPr>
                <a:t>__________________________________________________________________________</a:t>
              </a:r>
              <a:endParaRPr sz="1100">
                <a:solidFill>
                  <a:srgbClr val="999999"/>
                </a:solidFill>
              </a:endParaRPr>
            </a:p>
            <a:p>
              <a:pPr indent="0" lvl="0" marL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999999"/>
                </a:solidFill>
              </a:endParaRPr>
            </a:p>
            <a:p>
              <a:pPr indent="0" lvl="0" marL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b.) What do you think causes the gaps to be different heights or sizes?</a:t>
              </a:r>
              <a:endParaRPr sz="1100"/>
            </a:p>
            <a:p>
              <a:pPr indent="0" lvl="0" marL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100">
                  <a:solidFill>
                    <a:srgbClr val="999999"/>
                  </a:solidFill>
                </a:rPr>
                <a:t>__________________________________________________________________________</a:t>
              </a:r>
              <a:endParaRPr sz="1100">
                <a:solidFill>
                  <a:srgbClr val="999999"/>
                </a:solidFill>
              </a:endParaRPr>
            </a:p>
            <a:p>
              <a:pPr indent="0" lvl="0" marL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100">
                  <a:solidFill>
                    <a:srgbClr val="999999"/>
                  </a:solidFill>
                </a:rPr>
                <a:t>__________________________________________________________________________</a:t>
              </a:r>
              <a:endParaRPr sz="1100">
                <a:solidFill>
                  <a:srgbClr val="999999"/>
                </a:solidFill>
              </a:endParaRPr>
            </a:p>
            <a:p>
              <a:pPr indent="0" lvl="0" marL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100">
                  <a:solidFill>
                    <a:srgbClr val="999999"/>
                  </a:solidFill>
                </a:rPr>
                <a:t>__________________________________________________________________________</a:t>
              </a:r>
              <a:endParaRPr sz="1100">
                <a:solidFill>
                  <a:srgbClr val="999999"/>
                </a:solidFill>
              </a:endParaRPr>
            </a:p>
            <a:p>
              <a:pPr indent="0" lvl="0" marL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999999"/>
                  </a:solidFill>
                </a:rPr>
                <a:t>__________________________________________________________________________</a:t>
              </a:r>
              <a:endParaRPr sz="1100">
                <a:solidFill>
                  <a:srgbClr val="999999"/>
                </a:solidFill>
              </a:endParaRPr>
            </a:p>
            <a:p>
              <a:pPr indent="0" lvl="0" marL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999999"/>
                  </a:solidFill>
                </a:rPr>
                <a:t>__________________________________________________________________________</a:t>
              </a:r>
              <a:endParaRPr sz="1100">
                <a:solidFill>
                  <a:srgbClr val="999999"/>
                </a:solidFill>
              </a:endParaRPr>
            </a:p>
            <a:p>
              <a:pPr indent="0" lvl="0" marL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100">
                  <a:solidFill>
                    <a:srgbClr val="999999"/>
                  </a:solidFill>
                </a:rPr>
                <a:t>__________________________________________________________________________</a:t>
              </a:r>
              <a:endParaRPr sz="1100">
                <a:solidFill>
                  <a:srgbClr val="999999"/>
                </a:solidFill>
              </a:endParaRPr>
            </a:p>
            <a:p>
              <a:pPr indent="0" lvl="0" marL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100"/>
                <a:t>R</a:t>
              </a:r>
              <a:r>
                <a:rPr i="1" lang="en" sz="1100"/>
                <a:t>e</a:t>
              </a:r>
              <a:r>
                <a:rPr i="1" lang="en" sz="1100"/>
                <a:t>member: Draw on the diagram to develop your model .Show your thinking about these magnets, what causes the gaps, and what’s going on that we can feel but not see!</a:t>
              </a:r>
              <a:endParaRPr i="1" sz="1100"/>
            </a:p>
          </p:txBody>
        </p:sp>
      </p:grpSp>
      <p:grpSp>
        <p:nvGrpSpPr>
          <p:cNvPr id="66" name="Google Shape;66;p13"/>
          <p:cNvGrpSpPr/>
          <p:nvPr/>
        </p:nvGrpSpPr>
        <p:grpSpPr>
          <a:xfrm>
            <a:off x="180925" y="10203175"/>
            <a:ext cx="9696525" cy="5181600"/>
            <a:chOff x="180925" y="7536175"/>
            <a:chExt cx="9696525" cy="5181600"/>
          </a:xfrm>
        </p:grpSpPr>
        <p:sp>
          <p:nvSpPr>
            <p:cNvPr id="67" name="Google Shape;67;p13"/>
            <p:cNvSpPr/>
            <p:nvPr/>
          </p:nvSpPr>
          <p:spPr>
            <a:xfrm>
              <a:off x="204425" y="7536175"/>
              <a:ext cx="3672300" cy="51816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68" name="Google Shape;68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-5400000">
              <a:off x="-218412" y="9735563"/>
              <a:ext cx="4503300" cy="467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9" name="Google Shape;69;p13"/>
            <p:cNvSpPr/>
            <p:nvPr/>
          </p:nvSpPr>
          <p:spPr>
            <a:xfrm>
              <a:off x="1278850" y="11717650"/>
              <a:ext cx="1524000" cy="266700"/>
            </a:xfrm>
            <a:prstGeom prst="roundRect">
              <a:avLst>
                <a:gd fmla="val 16667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1271225" y="11984350"/>
              <a:ext cx="1524000" cy="266700"/>
            </a:xfrm>
            <a:prstGeom prst="roundRect">
              <a:avLst>
                <a:gd fmla="val 16667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1278850" y="10541313"/>
              <a:ext cx="1524000" cy="266700"/>
            </a:xfrm>
            <a:prstGeom prst="roundRect">
              <a:avLst>
                <a:gd fmla="val 16667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1271225" y="9231625"/>
              <a:ext cx="1524000" cy="266700"/>
            </a:xfrm>
            <a:prstGeom prst="roundRect">
              <a:avLst>
                <a:gd fmla="val 16667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180925" y="7536175"/>
              <a:ext cx="1305000" cy="266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Two magnets touching on the bottom with two gaps on top</a:t>
              </a:r>
              <a:endParaRPr sz="1100"/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3943450" y="7550475"/>
              <a:ext cx="5934000" cy="483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457200" rtl="0" algn="ctr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2.   </a:t>
              </a:r>
              <a:r>
                <a:rPr b="1" lang="en"/>
                <a:t>Situation #2: Two on the bottom with two gaps</a:t>
              </a:r>
              <a:endParaRPr b="1"/>
            </a:p>
            <a:p>
              <a:pPr indent="0" lvl="0" marL="457200" rtl="0" algn="ctr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100"/>
            </a:p>
            <a:p>
              <a:pPr indent="0" lvl="0" marL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a.)  What do you notice about the gaps between the magnets in this situation?</a:t>
              </a:r>
              <a:endParaRPr sz="1100"/>
            </a:p>
            <a:p>
              <a:pPr indent="0" lvl="0" marL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999999"/>
                  </a:solidFill>
                </a:rPr>
                <a:t>__________________________________________________________________________</a:t>
              </a:r>
              <a:endParaRPr sz="1100">
                <a:solidFill>
                  <a:srgbClr val="999999"/>
                </a:solidFill>
              </a:endParaRPr>
            </a:p>
            <a:p>
              <a:pPr indent="0" lvl="0" marL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999999"/>
                  </a:solidFill>
                </a:rPr>
                <a:t>__________________________________________________________________________</a:t>
              </a:r>
              <a:endParaRPr sz="1100">
                <a:solidFill>
                  <a:srgbClr val="999999"/>
                </a:solidFill>
              </a:endParaRPr>
            </a:p>
            <a:p>
              <a:pPr indent="0" lvl="0" marL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999999"/>
                  </a:solidFill>
                </a:rPr>
                <a:t>__________________________________________________________________________</a:t>
              </a:r>
              <a:endParaRPr sz="1100">
                <a:solidFill>
                  <a:srgbClr val="999999"/>
                </a:solidFill>
              </a:endParaRPr>
            </a:p>
            <a:p>
              <a:pPr indent="0" lvl="0" marL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999999"/>
                </a:solidFill>
              </a:endParaRPr>
            </a:p>
            <a:p>
              <a:pPr indent="0" lvl="0" marL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b.) What do you think causes the gaps to have the height or size that they do?</a:t>
              </a:r>
              <a:endParaRPr sz="1100"/>
            </a:p>
            <a:p>
              <a:pPr indent="0" lvl="0" marL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999999"/>
                  </a:solidFill>
                </a:rPr>
                <a:t>__________________________________________________________________________</a:t>
              </a:r>
              <a:endParaRPr sz="1100">
                <a:solidFill>
                  <a:srgbClr val="999999"/>
                </a:solidFill>
              </a:endParaRPr>
            </a:p>
            <a:p>
              <a:pPr indent="0" lvl="0" marL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999999"/>
                  </a:solidFill>
                </a:rPr>
                <a:t>__________________________________________________________________________</a:t>
              </a:r>
              <a:endParaRPr sz="1100">
                <a:solidFill>
                  <a:srgbClr val="999999"/>
                </a:solidFill>
              </a:endParaRPr>
            </a:p>
            <a:p>
              <a:pPr indent="0" lvl="0" marL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999999"/>
                  </a:solidFill>
                </a:rPr>
                <a:t>__________________________________________________________________________</a:t>
              </a:r>
              <a:endParaRPr sz="1100">
                <a:solidFill>
                  <a:srgbClr val="999999"/>
                </a:solidFill>
              </a:endParaRPr>
            </a:p>
            <a:p>
              <a:pPr indent="0" lvl="0" marL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999999"/>
                  </a:solidFill>
                </a:rPr>
                <a:t>__________________________________________________________________________</a:t>
              </a:r>
              <a:endParaRPr sz="1100">
                <a:solidFill>
                  <a:srgbClr val="999999"/>
                </a:solidFill>
              </a:endParaRPr>
            </a:p>
            <a:p>
              <a:pPr indent="0" lvl="0" marL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999999"/>
                  </a:solidFill>
                </a:rPr>
                <a:t>__________________________________________________________________________</a:t>
              </a:r>
              <a:endParaRPr sz="1100">
                <a:solidFill>
                  <a:srgbClr val="999999"/>
                </a:solidFill>
              </a:endParaRPr>
            </a:p>
            <a:p>
              <a:pPr indent="0" lvl="0" marL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999999"/>
                  </a:solidFill>
                </a:rPr>
                <a:t>__________________________________________________________________________</a:t>
              </a:r>
              <a:endParaRPr sz="1100">
                <a:solidFill>
                  <a:srgbClr val="999999"/>
                </a:solidFill>
              </a:endParaRPr>
            </a:p>
            <a:p>
              <a:pPr indent="0" lvl="0" marL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100"/>
                <a:t>Remember: Draw on the diagram to develop your model .Show your thinking about these magnets, what causes the gaps, and what’s going on that we can feel but not see!</a:t>
              </a:r>
              <a:endParaRPr i="1" sz="1100"/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181200" y="1643350"/>
            <a:ext cx="4362600" cy="2581200"/>
            <a:chOff x="76425" y="12635200"/>
            <a:chExt cx="4362600" cy="2581200"/>
          </a:xfrm>
        </p:grpSpPr>
        <p:sp>
          <p:nvSpPr>
            <p:cNvPr id="76" name="Google Shape;76;p13"/>
            <p:cNvSpPr/>
            <p:nvPr/>
          </p:nvSpPr>
          <p:spPr>
            <a:xfrm>
              <a:off x="76425" y="12635200"/>
              <a:ext cx="4362600" cy="25812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7" name="Google Shape;77;p13"/>
            <p:cNvGrpSpPr/>
            <p:nvPr/>
          </p:nvGrpSpPr>
          <p:grpSpPr>
            <a:xfrm>
              <a:off x="209801" y="12685925"/>
              <a:ext cx="4010034" cy="2349614"/>
              <a:chOff x="362201" y="12381125"/>
              <a:chExt cx="4010034" cy="2349614"/>
            </a:xfrm>
          </p:grpSpPr>
          <p:sp>
            <p:nvSpPr>
              <p:cNvPr id="78" name="Google Shape;78;p13"/>
              <p:cNvSpPr txBox="1"/>
              <p:nvPr/>
            </p:nvSpPr>
            <p:spPr>
              <a:xfrm>
                <a:off x="557450" y="12381125"/>
                <a:ext cx="3619500" cy="38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>
                    <a:solidFill>
                      <a:schemeClr val="dk1"/>
                    </a:solidFill>
                  </a:rPr>
                  <a:t>What are THREE ways you tried?  </a:t>
                </a:r>
                <a:endParaRPr b="1">
                  <a:solidFill>
                    <a:schemeClr val="dk1"/>
                  </a:solidFill>
                </a:endParaRPr>
              </a:p>
              <a:p>
                <a:pPr indent="0" lvl="0" marL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>
                    <a:solidFill>
                      <a:schemeClr val="dk1"/>
                    </a:solidFill>
                  </a:rPr>
                  <a:t>Sketch them here!</a:t>
                </a:r>
                <a:endParaRPr b="1">
                  <a:solidFill>
                    <a:schemeClr val="dk1"/>
                  </a:solidFill>
                </a:endParaRPr>
              </a:p>
            </p:txBody>
          </p:sp>
          <p:grpSp>
            <p:nvGrpSpPr>
              <p:cNvPr id="79" name="Google Shape;79;p13"/>
              <p:cNvGrpSpPr/>
              <p:nvPr/>
            </p:nvGrpSpPr>
            <p:grpSpPr>
              <a:xfrm>
                <a:off x="362201" y="13038084"/>
                <a:ext cx="1209684" cy="1692656"/>
                <a:chOff x="4457925" y="13165625"/>
                <a:chExt cx="1599900" cy="2323800"/>
              </a:xfrm>
            </p:grpSpPr>
            <p:sp>
              <p:nvSpPr>
                <p:cNvPr id="80" name="Google Shape;80;p13"/>
                <p:cNvSpPr/>
                <p:nvPr/>
              </p:nvSpPr>
              <p:spPr>
                <a:xfrm>
                  <a:off x="4457925" y="13165625"/>
                  <a:ext cx="1599900" cy="23238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81" name="Google Shape;81;p13"/>
                <p:cNvPicPr preferRelativeResize="0"/>
                <p:nvPr/>
              </p:nvPicPr>
              <p:blipFill>
                <a:blip r:embed="rId3">
                  <a:alphaModFix/>
                </a:blip>
                <a:stretch>
                  <a:fillRect/>
                </a:stretch>
              </p:blipFill>
              <p:spPr>
                <a:xfrm rot="-5400000">
                  <a:off x="4244888" y="14155030"/>
                  <a:ext cx="2019710" cy="20361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82" name="Google Shape;82;p13"/>
              <p:cNvGrpSpPr/>
              <p:nvPr/>
            </p:nvGrpSpPr>
            <p:grpSpPr>
              <a:xfrm>
                <a:off x="1762376" y="13038084"/>
                <a:ext cx="1209684" cy="1692656"/>
                <a:chOff x="4457925" y="13165625"/>
                <a:chExt cx="1599900" cy="2323800"/>
              </a:xfrm>
            </p:grpSpPr>
            <p:sp>
              <p:nvSpPr>
                <p:cNvPr id="83" name="Google Shape;83;p13"/>
                <p:cNvSpPr/>
                <p:nvPr/>
              </p:nvSpPr>
              <p:spPr>
                <a:xfrm>
                  <a:off x="4457925" y="13165625"/>
                  <a:ext cx="1599900" cy="23238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84" name="Google Shape;84;p13"/>
                <p:cNvPicPr preferRelativeResize="0"/>
                <p:nvPr/>
              </p:nvPicPr>
              <p:blipFill>
                <a:blip r:embed="rId3">
                  <a:alphaModFix/>
                </a:blip>
                <a:stretch>
                  <a:fillRect/>
                </a:stretch>
              </p:blipFill>
              <p:spPr>
                <a:xfrm rot="-5400000">
                  <a:off x="4244888" y="14155030"/>
                  <a:ext cx="2019710" cy="20361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85" name="Google Shape;85;p13"/>
              <p:cNvGrpSpPr/>
              <p:nvPr/>
            </p:nvGrpSpPr>
            <p:grpSpPr>
              <a:xfrm>
                <a:off x="3162551" y="13038084"/>
                <a:ext cx="1209684" cy="1692656"/>
                <a:chOff x="4457925" y="13165625"/>
                <a:chExt cx="1599900" cy="2323800"/>
              </a:xfrm>
            </p:grpSpPr>
            <p:sp>
              <p:nvSpPr>
                <p:cNvPr id="86" name="Google Shape;86;p13"/>
                <p:cNvSpPr/>
                <p:nvPr/>
              </p:nvSpPr>
              <p:spPr>
                <a:xfrm>
                  <a:off x="4457925" y="13165625"/>
                  <a:ext cx="1599900" cy="23238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87" name="Google Shape;87;p13"/>
                <p:cNvPicPr preferRelativeResize="0"/>
                <p:nvPr/>
              </p:nvPicPr>
              <p:blipFill>
                <a:blip r:embed="rId3">
                  <a:alphaModFix/>
                </a:blip>
                <a:stretch>
                  <a:fillRect/>
                </a:stretch>
              </p:blipFill>
              <p:spPr>
                <a:xfrm rot="-5400000">
                  <a:off x="4244888" y="14155030"/>
                  <a:ext cx="2019710" cy="20361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  <p:grpSp>
        <p:nvGrpSpPr>
          <p:cNvPr id="88" name="Google Shape;88;p13"/>
          <p:cNvGrpSpPr/>
          <p:nvPr/>
        </p:nvGrpSpPr>
        <p:grpSpPr>
          <a:xfrm>
            <a:off x="4776673" y="1638075"/>
            <a:ext cx="5080465" cy="2581200"/>
            <a:chOff x="76425" y="12635200"/>
            <a:chExt cx="4667400" cy="2581200"/>
          </a:xfrm>
        </p:grpSpPr>
        <p:sp>
          <p:nvSpPr>
            <p:cNvPr id="89" name="Google Shape;89;p13"/>
            <p:cNvSpPr/>
            <p:nvPr/>
          </p:nvSpPr>
          <p:spPr>
            <a:xfrm>
              <a:off x="76425" y="12635200"/>
              <a:ext cx="4667400" cy="25812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90" name="Google Shape;90;p13"/>
            <p:cNvGrpSpPr/>
            <p:nvPr/>
          </p:nvGrpSpPr>
          <p:grpSpPr>
            <a:xfrm>
              <a:off x="209800" y="12762125"/>
              <a:ext cx="4394400" cy="2273350"/>
              <a:chOff x="362200" y="12457325"/>
              <a:chExt cx="4394400" cy="2273350"/>
            </a:xfrm>
          </p:grpSpPr>
          <p:sp>
            <p:nvSpPr>
              <p:cNvPr id="91" name="Google Shape;91;p13"/>
              <p:cNvSpPr txBox="1"/>
              <p:nvPr/>
            </p:nvSpPr>
            <p:spPr>
              <a:xfrm>
                <a:off x="783225" y="12457325"/>
                <a:ext cx="3619500" cy="38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>
                    <a:solidFill>
                      <a:schemeClr val="dk1"/>
                    </a:solidFill>
                  </a:rPr>
                  <a:t>What did you figure out?</a:t>
                </a:r>
                <a:endParaRPr b="1">
                  <a:solidFill>
                    <a:schemeClr val="dk1"/>
                  </a:solidFill>
                </a:endParaRPr>
              </a:p>
            </p:txBody>
          </p:sp>
          <p:sp>
            <p:nvSpPr>
              <p:cNvPr id="92" name="Google Shape;92;p13"/>
              <p:cNvSpPr/>
              <p:nvPr/>
            </p:nvSpPr>
            <p:spPr>
              <a:xfrm>
                <a:off x="362200" y="13038075"/>
                <a:ext cx="4394400" cy="1692600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/>
        </p:nvSpPr>
        <p:spPr>
          <a:xfrm>
            <a:off x="318900" y="196225"/>
            <a:ext cx="8884200" cy="6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159150" lIns="159150" spcFirstLastPara="1" rIns="159150" wrap="square" tIns="159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Name: ___________________________ 					Date: ___________</a:t>
            </a:r>
            <a:endParaRPr sz="1900"/>
          </a:p>
        </p:txBody>
      </p:sp>
      <p:sp>
        <p:nvSpPr>
          <p:cNvPr id="98" name="Google Shape;98;p14"/>
          <p:cNvSpPr txBox="1"/>
          <p:nvPr/>
        </p:nvSpPr>
        <p:spPr>
          <a:xfrm>
            <a:off x="672825" y="784250"/>
            <a:ext cx="8884200" cy="6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159150" lIns="159150" spcFirstLastPara="1" rIns="159150" wrap="square" tIns="1591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How does the magnetic ring toy work?  </a:t>
            </a:r>
            <a:endParaRPr b="1" sz="2400"/>
          </a:p>
        </p:txBody>
      </p:sp>
      <p:grpSp>
        <p:nvGrpSpPr>
          <p:cNvPr id="99" name="Google Shape;99;p14"/>
          <p:cNvGrpSpPr/>
          <p:nvPr/>
        </p:nvGrpSpPr>
        <p:grpSpPr>
          <a:xfrm>
            <a:off x="257396" y="6261255"/>
            <a:ext cx="9469221" cy="5806926"/>
            <a:chOff x="76425" y="12635200"/>
            <a:chExt cx="4667400" cy="2581200"/>
          </a:xfrm>
        </p:grpSpPr>
        <p:sp>
          <p:nvSpPr>
            <p:cNvPr id="100" name="Google Shape;100;p14"/>
            <p:cNvSpPr/>
            <p:nvPr/>
          </p:nvSpPr>
          <p:spPr>
            <a:xfrm>
              <a:off x="76425" y="12635200"/>
              <a:ext cx="4667400" cy="25812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01" name="Google Shape;101;p14"/>
            <p:cNvGrpSpPr/>
            <p:nvPr/>
          </p:nvGrpSpPr>
          <p:grpSpPr>
            <a:xfrm>
              <a:off x="209794" y="12635208"/>
              <a:ext cx="4394400" cy="2489368"/>
              <a:chOff x="362194" y="12330408"/>
              <a:chExt cx="4394400" cy="2489368"/>
            </a:xfrm>
          </p:grpSpPr>
          <p:sp>
            <p:nvSpPr>
              <p:cNvPr id="102" name="Google Shape;102;p14"/>
              <p:cNvSpPr txBox="1"/>
              <p:nvPr/>
            </p:nvSpPr>
            <p:spPr>
              <a:xfrm>
                <a:off x="749640" y="12330408"/>
                <a:ext cx="3619500" cy="38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>
                    <a:solidFill>
                      <a:schemeClr val="dk1"/>
                    </a:solidFill>
                  </a:rPr>
                  <a:t>What did you figure out?</a:t>
                </a:r>
                <a:endParaRPr b="1">
                  <a:solidFill>
                    <a:schemeClr val="dk1"/>
                  </a:solidFill>
                </a:endParaRPr>
              </a:p>
            </p:txBody>
          </p:sp>
          <p:sp>
            <p:nvSpPr>
              <p:cNvPr id="103" name="Google Shape;103;p14"/>
              <p:cNvSpPr/>
              <p:nvPr/>
            </p:nvSpPr>
            <p:spPr>
              <a:xfrm>
                <a:off x="362194" y="12517877"/>
                <a:ext cx="4394400" cy="2301900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04" name="Google Shape;104;p14"/>
          <p:cNvSpPr/>
          <p:nvPr/>
        </p:nvSpPr>
        <p:spPr>
          <a:xfrm>
            <a:off x="239462" y="1550948"/>
            <a:ext cx="4506600" cy="4511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4"/>
          <p:cNvSpPr txBox="1"/>
          <p:nvPr/>
        </p:nvSpPr>
        <p:spPr>
          <a:xfrm>
            <a:off x="377225" y="1639600"/>
            <a:ext cx="42078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What are TWO ways you tried? Sketch them!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106" name="Google Shape;106;p14"/>
          <p:cNvSpPr/>
          <p:nvPr/>
        </p:nvSpPr>
        <p:spPr>
          <a:xfrm>
            <a:off x="377225" y="2029900"/>
            <a:ext cx="1993200" cy="3813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7" name="Google Shape;107;p14"/>
          <p:cNvGrpSpPr/>
          <p:nvPr/>
        </p:nvGrpSpPr>
        <p:grpSpPr>
          <a:xfrm>
            <a:off x="4977664" y="1550940"/>
            <a:ext cx="4745346" cy="4511421"/>
            <a:chOff x="209773" y="12635200"/>
            <a:chExt cx="4667400" cy="2581200"/>
          </a:xfrm>
        </p:grpSpPr>
        <p:sp>
          <p:nvSpPr>
            <p:cNvPr id="108" name="Google Shape;108;p14"/>
            <p:cNvSpPr/>
            <p:nvPr/>
          </p:nvSpPr>
          <p:spPr>
            <a:xfrm>
              <a:off x="209773" y="12635200"/>
              <a:ext cx="4667400" cy="25812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09" name="Google Shape;109;p14"/>
            <p:cNvGrpSpPr/>
            <p:nvPr/>
          </p:nvGrpSpPr>
          <p:grpSpPr>
            <a:xfrm>
              <a:off x="346280" y="12635208"/>
              <a:ext cx="4394400" cy="2463579"/>
              <a:chOff x="498680" y="12330408"/>
              <a:chExt cx="4394400" cy="2463579"/>
            </a:xfrm>
          </p:grpSpPr>
          <p:sp>
            <p:nvSpPr>
              <p:cNvPr id="110" name="Google Shape;110;p14"/>
              <p:cNvSpPr txBox="1"/>
              <p:nvPr/>
            </p:nvSpPr>
            <p:spPr>
              <a:xfrm>
                <a:off x="749640" y="12330408"/>
                <a:ext cx="3619500" cy="38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>
                    <a:solidFill>
                      <a:schemeClr val="dk1"/>
                    </a:solidFill>
                  </a:rPr>
                  <a:t>What did you notice about the magnets?</a:t>
                </a:r>
                <a:endParaRPr b="1">
                  <a:solidFill>
                    <a:schemeClr val="dk1"/>
                  </a:solidFill>
                </a:endParaRPr>
              </a:p>
            </p:txBody>
          </p:sp>
          <p:sp>
            <p:nvSpPr>
              <p:cNvPr id="111" name="Google Shape;111;p14"/>
              <p:cNvSpPr/>
              <p:nvPr/>
            </p:nvSpPr>
            <p:spPr>
              <a:xfrm>
                <a:off x="498680" y="12576987"/>
                <a:ext cx="4394400" cy="2217000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12" name="Google Shape;112;p14"/>
          <p:cNvSpPr/>
          <p:nvPr/>
        </p:nvSpPr>
        <p:spPr>
          <a:xfrm>
            <a:off x="2591875" y="2029900"/>
            <a:ext cx="1993200" cy="3813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3" name="Google Shape;113;p14"/>
          <p:cNvGrpSpPr/>
          <p:nvPr/>
        </p:nvGrpSpPr>
        <p:grpSpPr>
          <a:xfrm>
            <a:off x="257396" y="12267039"/>
            <a:ext cx="9469221" cy="2989546"/>
            <a:chOff x="76425" y="12635200"/>
            <a:chExt cx="4667400" cy="2581200"/>
          </a:xfrm>
        </p:grpSpPr>
        <p:sp>
          <p:nvSpPr>
            <p:cNvPr id="114" name="Google Shape;114;p14"/>
            <p:cNvSpPr/>
            <p:nvPr/>
          </p:nvSpPr>
          <p:spPr>
            <a:xfrm>
              <a:off x="76425" y="12635200"/>
              <a:ext cx="4667400" cy="25812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15" name="Google Shape;115;p14"/>
            <p:cNvGrpSpPr/>
            <p:nvPr/>
          </p:nvGrpSpPr>
          <p:grpSpPr>
            <a:xfrm>
              <a:off x="209794" y="12635208"/>
              <a:ext cx="4394400" cy="2422208"/>
              <a:chOff x="362194" y="12330408"/>
              <a:chExt cx="4394400" cy="2422208"/>
            </a:xfrm>
          </p:grpSpPr>
          <p:sp>
            <p:nvSpPr>
              <p:cNvPr id="116" name="Google Shape;116;p14"/>
              <p:cNvSpPr txBox="1"/>
              <p:nvPr/>
            </p:nvSpPr>
            <p:spPr>
              <a:xfrm>
                <a:off x="749640" y="12330408"/>
                <a:ext cx="3619500" cy="38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>
                    <a:solidFill>
                      <a:schemeClr val="dk1"/>
                    </a:solidFill>
                  </a:rPr>
                  <a:t>What do you wonder? What questions do you have?</a:t>
                </a:r>
                <a:endParaRPr b="1">
                  <a:solidFill>
                    <a:schemeClr val="dk1"/>
                  </a:solidFill>
                </a:endParaRPr>
              </a:p>
            </p:txBody>
          </p:sp>
          <p:sp>
            <p:nvSpPr>
              <p:cNvPr id="117" name="Google Shape;117;p14"/>
              <p:cNvSpPr/>
              <p:nvPr/>
            </p:nvSpPr>
            <p:spPr>
              <a:xfrm>
                <a:off x="362194" y="12647216"/>
                <a:ext cx="4394400" cy="2105400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