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10058400" cx="15544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5247c99306_0_0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Google Shape;378;g5247c9930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4d835bb5d9_6_0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4d835bb5d9_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d835bb5d9_2_2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d835bb5d9_2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4b6537a94_1_0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54b6537a9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54b6537a94_1_27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54b6537a94_1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4d829ff2e4_0_0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4d829ff2e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4d835bb5d9_2_47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4d835bb5d9_2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5081de6d6d_0_0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5081de6d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526380fe40_0_57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526380fe4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526380fe40_0_0:notes"/>
          <p:cNvSpPr/>
          <p:nvPr>
            <p:ph idx="2" type="sldImg"/>
          </p:nvPr>
        </p:nvSpPr>
        <p:spPr>
          <a:xfrm>
            <a:off x="779618" y="685800"/>
            <a:ext cx="529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526380fe4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529904" y="1456058"/>
            <a:ext cx="14484900" cy="40140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1pPr>
            <a:lvl2pPr lvl="1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2pPr>
            <a:lvl3pPr lvl="2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3pPr>
            <a:lvl4pPr lvl="3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4pPr>
            <a:lvl5pPr lvl="4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5pPr>
            <a:lvl6pPr lvl="5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6pPr>
            <a:lvl7pPr lvl="6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7pPr>
            <a:lvl8pPr lvl="7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8pPr>
            <a:lvl9pPr lvl="8" algn="ctr">
              <a:spcBef>
                <a:spcPts val="0"/>
              </a:spcBef>
              <a:spcAft>
                <a:spcPts val="0"/>
              </a:spcAft>
              <a:buSzPts val="9100"/>
              <a:buNone/>
              <a:defRPr sz="91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29890" y="5542289"/>
            <a:ext cx="14484900" cy="15501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529890" y="2163089"/>
            <a:ext cx="14484900" cy="38397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900"/>
              <a:buNone/>
              <a:defRPr sz="20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529890" y="6164351"/>
            <a:ext cx="14484900" cy="25437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indent="-425450" lvl="0" marL="457200" algn="ctr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 algn="ctr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ctr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ctr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ctr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ctr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ctr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ctr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ctr">
              <a:spcBef>
                <a:spcPts val="2800"/>
              </a:spcBef>
              <a:spcAft>
                <a:spcPts val="28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529890" y="4206107"/>
            <a:ext cx="14484900" cy="16461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529890" y="870271"/>
            <a:ext cx="14484900" cy="11199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529890" y="2253729"/>
            <a:ext cx="14484900" cy="66810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indent="-425450" lvl="0" marL="45720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2800"/>
              </a:spcBef>
              <a:spcAft>
                <a:spcPts val="28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529890" y="870271"/>
            <a:ext cx="14484900" cy="11199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529890" y="2253729"/>
            <a:ext cx="6799800" cy="66810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61950" lvl="1" marL="9144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2800"/>
              </a:spcBef>
              <a:spcAft>
                <a:spcPts val="280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8215080" y="2253729"/>
            <a:ext cx="6799800" cy="66810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61950" lvl="1" marL="9144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2800"/>
              </a:spcBef>
              <a:spcAft>
                <a:spcPts val="280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529890" y="870271"/>
            <a:ext cx="14484900" cy="11199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9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529890" y="1086507"/>
            <a:ext cx="4773600" cy="14778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529890" y="2717440"/>
            <a:ext cx="4773600" cy="62175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indent="-361950" lvl="1" marL="9144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2800"/>
              </a:spcBef>
              <a:spcAft>
                <a:spcPts val="280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833425" y="880293"/>
            <a:ext cx="10825500" cy="799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7772400" y="-244"/>
            <a:ext cx="77724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59150" lIns="159150" spcFirstLastPara="1" rIns="159150" wrap="square" tIns="159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51350" y="2411542"/>
            <a:ext cx="6876600" cy="2898900"/>
          </a:xfrm>
          <a:prstGeom prst="rect">
            <a:avLst/>
          </a:prstGeom>
        </p:spPr>
        <p:txBody>
          <a:bodyPr anchorCtr="0" anchor="b" bIns="159150" lIns="159150" spcFirstLastPara="1" rIns="159150" wrap="square" tIns="1591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1pPr>
            <a:lvl2pPr lvl="1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2pPr>
            <a:lvl3pPr lvl="2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3pPr>
            <a:lvl4pPr lvl="3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4pPr>
            <a:lvl5pPr lvl="4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5pPr>
            <a:lvl6pPr lvl="5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6pPr>
            <a:lvl7pPr lvl="6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7pPr>
            <a:lvl8pPr lvl="7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8pPr>
            <a:lvl9pPr lvl="8" algn="ctr"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451350" y="5481569"/>
            <a:ext cx="6876600" cy="2415300"/>
          </a:xfrm>
          <a:prstGeom prst="rect">
            <a:avLst/>
          </a:prstGeom>
        </p:spPr>
        <p:txBody>
          <a:bodyPr anchorCtr="0" anchor="t" bIns="159150" lIns="159150" spcFirstLastPara="1" rIns="159150" wrap="square" tIns="1591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397150" y="1415969"/>
            <a:ext cx="6522900" cy="72261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indent="-425450" lvl="0" marL="45720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2800"/>
              </a:spcBef>
              <a:spcAft>
                <a:spcPts val="28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529890" y="8273124"/>
            <a:ext cx="10198200" cy="11832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29890" y="870271"/>
            <a:ext cx="144849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159150" lIns="159150" spcFirstLastPara="1" rIns="159150" wrap="square" tIns="1591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900"/>
              <a:buNone/>
              <a:defRPr sz="4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29890" y="2253729"/>
            <a:ext cx="144849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159150" lIns="159150" spcFirstLastPara="1" rIns="159150" wrap="square" tIns="159150">
            <a:noAutofit/>
          </a:bodyPr>
          <a:lstStyle>
            <a:lvl1pPr indent="-4254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Char char="●"/>
              <a:defRPr sz="3100">
                <a:solidFill>
                  <a:schemeClr val="dk2"/>
                </a:solidFill>
              </a:defRPr>
            </a:lvl1pPr>
            <a:lvl2pPr indent="-381000" lvl="1" marL="9144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2pPr>
            <a:lvl3pPr indent="-381000" lvl="2" marL="13716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3pPr>
            <a:lvl4pPr indent="-381000" lvl="3" marL="18288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4pPr>
            <a:lvl5pPr indent="-381000" lvl="4" marL="22860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5pPr>
            <a:lvl6pPr indent="-381000" lvl="5" marL="27432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6pPr>
            <a:lvl7pPr indent="-381000" lvl="6" marL="32004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7pPr>
            <a:lvl8pPr indent="-381000" lvl="7" marL="36576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8pPr>
            <a:lvl9pPr indent="-381000" lvl="8" marL="4114800">
              <a:lnSpc>
                <a:spcPct val="115000"/>
              </a:lnSpc>
              <a:spcBef>
                <a:spcPts val="2800"/>
              </a:spcBef>
              <a:spcAft>
                <a:spcPts val="280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4403178" y="9119180"/>
            <a:ext cx="9327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9150" lIns="159150" spcFirstLastPara="1" rIns="159150" wrap="square" tIns="159150">
            <a:noAutofit/>
          </a:bodyPr>
          <a:lstStyle>
            <a:lvl1pPr lvl="0" algn="r">
              <a:buNone/>
              <a:defRPr sz="1700">
                <a:solidFill>
                  <a:schemeClr val="dk2"/>
                </a:solidFill>
              </a:defRPr>
            </a:lvl1pPr>
            <a:lvl2pPr lvl="1" algn="r">
              <a:buNone/>
              <a:defRPr sz="1700">
                <a:solidFill>
                  <a:schemeClr val="dk2"/>
                </a:solidFill>
              </a:defRPr>
            </a:lvl2pPr>
            <a:lvl3pPr lvl="2" algn="r">
              <a:buNone/>
              <a:defRPr sz="1700">
                <a:solidFill>
                  <a:schemeClr val="dk2"/>
                </a:solidFill>
              </a:defRPr>
            </a:lvl3pPr>
            <a:lvl4pPr lvl="3" algn="r">
              <a:buNone/>
              <a:defRPr sz="1700">
                <a:solidFill>
                  <a:schemeClr val="dk2"/>
                </a:solidFill>
              </a:defRPr>
            </a:lvl4pPr>
            <a:lvl5pPr lvl="4" algn="r">
              <a:buNone/>
              <a:defRPr sz="1700">
                <a:solidFill>
                  <a:schemeClr val="dk2"/>
                </a:solidFill>
              </a:defRPr>
            </a:lvl5pPr>
            <a:lvl6pPr lvl="5" algn="r">
              <a:buNone/>
              <a:defRPr sz="1700">
                <a:solidFill>
                  <a:schemeClr val="dk2"/>
                </a:solidFill>
              </a:defRPr>
            </a:lvl6pPr>
            <a:lvl7pPr lvl="6" algn="r">
              <a:buNone/>
              <a:defRPr sz="1700">
                <a:solidFill>
                  <a:schemeClr val="dk2"/>
                </a:solidFill>
              </a:defRPr>
            </a:lvl7pPr>
            <a:lvl8pPr lvl="7" algn="r">
              <a:buNone/>
              <a:defRPr sz="1700">
                <a:solidFill>
                  <a:schemeClr val="dk2"/>
                </a:solidFill>
              </a:defRPr>
            </a:lvl8pPr>
            <a:lvl9pPr lvl="8" algn="r">
              <a:buNone/>
              <a:defRPr sz="17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268025" y="1819850"/>
            <a:ext cx="6856200" cy="519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203850" y="239825"/>
            <a:ext cx="151371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Name: ______________________________________________                          </a:t>
            </a: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My Model 	</a:t>
            </a:r>
            <a:r>
              <a:rPr b="1" lang="en" sz="1800"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	                          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Date:________________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247200" y="797000"/>
            <a:ext cx="90504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can we use one lid to create different sounds?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8408550" y="1819850"/>
            <a:ext cx="6856200" cy="519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8" name="Google Shape;58;p13"/>
          <p:cNvCxnSpPr/>
          <p:nvPr/>
        </p:nvCxnSpPr>
        <p:spPr>
          <a:xfrm>
            <a:off x="289175" y="74627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" name="Google Shape;59;p13"/>
          <p:cNvCxnSpPr/>
          <p:nvPr/>
        </p:nvCxnSpPr>
        <p:spPr>
          <a:xfrm>
            <a:off x="289175" y="77703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>
            <a:off x="289175" y="80496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>
            <a:off x="289175" y="80778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289175" y="838545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>
            <a:off x="289175" y="86648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289175" y="86930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289175" y="90006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289175" y="92799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8429700" y="74768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8429700" y="77844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8429700" y="80637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>
            <a:off x="8429700" y="80919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8429700" y="839955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8429700" y="86789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8429700" y="87071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>
            <a:off x="8429700" y="90147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>
            <a:off x="8429700" y="92940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Google Shape;76;p13"/>
          <p:cNvSpPr txBox="1"/>
          <p:nvPr/>
        </p:nvSpPr>
        <p:spPr>
          <a:xfrm>
            <a:off x="2719625" y="1673075"/>
            <a:ext cx="1953000" cy="4374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loud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10860150" y="1658975"/>
            <a:ext cx="1953000" cy="4374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soft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8" name="Google Shape;78;p13"/>
          <p:cNvSpPr/>
          <p:nvPr/>
        </p:nvSpPr>
        <p:spPr>
          <a:xfrm>
            <a:off x="1448100" y="4871725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1962450" y="3947800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5148300" y="3947800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4648500" y="4871725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/>
          <p:nvPr/>
        </p:nvSpPr>
        <p:spPr>
          <a:xfrm>
            <a:off x="1448100" y="3947800"/>
            <a:ext cx="3986100" cy="1009800"/>
          </a:xfrm>
          <a:prstGeom prst="parallelogram">
            <a:avLst>
              <a:gd fmla="val 56181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1919475" y="4224025"/>
            <a:ext cx="1686000" cy="361800"/>
          </a:xfrm>
          <a:prstGeom prst="ellipse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1929075" y="4243075"/>
            <a:ext cx="1666800" cy="1713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85" name="Google Shape;85;p13"/>
          <p:cNvCxnSpPr/>
          <p:nvPr/>
        </p:nvCxnSpPr>
        <p:spPr>
          <a:xfrm>
            <a:off x="1938525" y="4404925"/>
            <a:ext cx="1647900" cy="0"/>
          </a:xfrm>
          <a:prstGeom prst="straightConnector1">
            <a:avLst/>
          </a:prstGeom>
          <a:noFill/>
          <a:ln cap="flat" cmpd="sng" w="3810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86" name="Google Shape;86;p13"/>
          <p:cNvSpPr/>
          <p:nvPr/>
        </p:nvSpPr>
        <p:spPr>
          <a:xfrm>
            <a:off x="1919475" y="4125474"/>
            <a:ext cx="1686000" cy="288900"/>
          </a:xfrm>
          <a:prstGeom prst="ellipse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10034400" y="4794138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10548750" y="3870213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13734600" y="3870213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3"/>
          <p:cNvSpPr/>
          <p:nvPr/>
        </p:nvSpPr>
        <p:spPr>
          <a:xfrm>
            <a:off x="13234800" y="4794138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3"/>
          <p:cNvSpPr/>
          <p:nvPr/>
        </p:nvSpPr>
        <p:spPr>
          <a:xfrm>
            <a:off x="10034400" y="3870213"/>
            <a:ext cx="3986100" cy="1009800"/>
          </a:xfrm>
          <a:prstGeom prst="parallelogram">
            <a:avLst>
              <a:gd fmla="val 56181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3"/>
          <p:cNvSpPr/>
          <p:nvPr/>
        </p:nvSpPr>
        <p:spPr>
          <a:xfrm>
            <a:off x="10505775" y="4146438"/>
            <a:ext cx="1686000" cy="361800"/>
          </a:xfrm>
          <a:prstGeom prst="ellipse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3"/>
          <p:cNvSpPr/>
          <p:nvPr/>
        </p:nvSpPr>
        <p:spPr>
          <a:xfrm>
            <a:off x="10515375" y="4165488"/>
            <a:ext cx="1666800" cy="1713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94" name="Google Shape;94;p13"/>
          <p:cNvCxnSpPr/>
          <p:nvPr/>
        </p:nvCxnSpPr>
        <p:spPr>
          <a:xfrm>
            <a:off x="10524825" y="4327338"/>
            <a:ext cx="1647900" cy="0"/>
          </a:xfrm>
          <a:prstGeom prst="straightConnector1">
            <a:avLst/>
          </a:prstGeom>
          <a:noFill/>
          <a:ln cap="flat" cmpd="sng" w="3810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5" name="Google Shape;95;p13"/>
          <p:cNvSpPr/>
          <p:nvPr/>
        </p:nvSpPr>
        <p:spPr>
          <a:xfrm>
            <a:off x="10505775" y="4047887"/>
            <a:ext cx="1686000" cy="288900"/>
          </a:xfrm>
          <a:prstGeom prst="ellipse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22"/>
          <p:cNvSpPr/>
          <p:nvPr/>
        </p:nvSpPr>
        <p:spPr>
          <a:xfrm>
            <a:off x="268025" y="1819850"/>
            <a:ext cx="6856200" cy="519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1" name="Google Shape;381;p22"/>
          <p:cNvSpPr txBox="1"/>
          <p:nvPr/>
        </p:nvSpPr>
        <p:spPr>
          <a:xfrm>
            <a:off x="203850" y="239825"/>
            <a:ext cx="151371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Name: ______________________________________________                          </a:t>
            </a: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My Model 	</a:t>
            </a:r>
            <a:r>
              <a:rPr b="1" lang="en" sz="1800"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	                          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Date:________________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82" name="Google Shape;382;p22"/>
          <p:cNvSpPr txBox="1"/>
          <p:nvPr/>
        </p:nvSpPr>
        <p:spPr>
          <a:xfrm>
            <a:off x="3247200" y="797000"/>
            <a:ext cx="90504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can we use one lid to create different sounds?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83" name="Google Shape;383;p22"/>
          <p:cNvSpPr/>
          <p:nvPr/>
        </p:nvSpPr>
        <p:spPr>
          <a:xfrm>
            <a:off x="8408550" y="1819850"/>
            <a:ext cx="6856200" cy="519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4" name="Google Shape;384;p22"/>
          <p:cNvCxnSpPr/>
          <p:nvPr/>
        </p:nvCxnSpPr>
        <p:spPr>
          <a:xfrm>
            <a:off x="289175" y="74627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85" name="Google Shape;385;p22"/>
          <p:cNvCxnSpPr/>
          <p:nvPr/>
        </p:nvCxnSpPr>
        <p:spPr>
          <a:xfrm>
            <a:off x="289175" y="77703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86" name="Google Shape;386;p22"/>
          <p:cNvCxnSpPr/>
          <p:nvPr/>
        </p:nvCxnSpPr>
        <p:spPr>
          <a:xfrm>
            <a:off x="289175" y="80496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87" name="Google Shape;387;p22"/>
          <p:cNvCxnSpPr/>
          <p:nvPr/>
        </p:nvCxnSpPr>
        <p:spPr>
          <a:xfrm>
            <a:off x="289175" y="80778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88" name="Google Shape;388;p22"/>
          <p:cNvCxnSpPr/>
          <p:nvPr/>
        </p:nvCxnSpPr>
        <p:spPr>
          <a:xfrm>
            <a:off x="289175" y="838545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89" name="Google Shape;389;p22"/>
          <p:cNvCxnSpPr/>
          <p:nvPr/>
        </p:nvCxnSpPr>
        <p:spPr>
          <a:xfrm>
            <a:off x="289175" y="86648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0" name="Google Shape;390;p22"/>
          <p:cNvCxnSpPr/>
          <p:nvPr/>
        </p:nvCxnSpPr>
        <p:spPr>
          <a:xfrm>
            <a:off x="289175" y="86930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1" name="Google Shape;391;p22"/>
          <p:cNvCxnSpPr/>
          <p:nvPr/>
        </p:nvCxnSpPr>
        <p:spPr>
          <a:xfrm>
            <a:off x="289175" y="90006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92" name="Google Shape;392;p22"/>
          <p:cNvCxnSpPr/>
          <p:nvPr/>
        </p:nvCxnSpPr>
        <p:spPr>
          <a:xfrm>
            <a:off x="289175" y="92799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3" name="Google Shape;393;p22"/>
          <p:cNvCxnSpPr/>
          <p:nvPr/>
        </p:nvCxnSpPr>
        <p:spPr>
          <a:xfrm>
            <a:off x="8429700" y="74768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4" name="Google Shape;394;p22"/>
          <p:cNvCxnSpPr/>
          <p:nvPr/>
        </p:nvCxnSpPr>
        <p:spPr>
          <a:xfrm>
            <a:off x="8429700" y="77844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95" name="Google Shape;395;p22"/>
          <p:cNvCxnSpPr/>
          <p:nvPr/>
        </p:nvCxnSpPr>
        <p:spPr>
          <a:xfrm>
            <a:off x="8429700" y="80637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6" name="Google Shape;396;p22"/>
          <p:cNvCxnSpPr/>
          <p:nvPr/>
        </p:nvCxnSpPr>
        <p:spPr>
          <a:xfrm>
            <a:off x="8429700" y="80919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7" name="Google Shape;397;p22"/>
          <p:cNvCxnSpPr/>
          <p:nvPr/>
        </p:nvCxnSpPr>
        <p:spPr>
          <a:xfrm>
            <a:off x="8429700" y="839955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98" name="Google Shape;398;p22"/>
          <p:cNvCxnSpPr/>
          <p:nvPr/>
        </p:nvCxnSpPr>
        <p:spPr>
          <a:xfrm>
            <a:off x="8429700" y="86789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99" name="Google Shape;399;p22"/>
          <p:cNvCxnSpPr/>
          <p:nvPr/>
        </p:nvCxnSpPr>
        <p:spPr>
          <a:xfrm>
            <a:off x="8429700" y="87071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00" name="Google Shape;400;p22"/>
          <p:cNvCxnSpPr/>
          <p:nvPr/>
        </p:nvCxnSpPr>
        <p:spPr>
          <a:xfrm>
            <a:off x="8429700" y="90147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401" name="Google Shape;401;p22"/>
          <p:cNvCxnSpPr/>
          <p:nvPr/>
        </p:nvCxnSpPr>
        <p:spPr>
          <a:xfrm>
            <a:off x="8429700" y="92940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2" name="Google Shape;402;p22"/>
          <p:cNvSpPr txBox="1"/>
          <p:nvPr/>
        </p:nvSpPr>
        <p:spPr>
          <a:xfrm>
            <a:off x="2719625" y="1673075"/>
            <a:ext cx="1953000" cy="4374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03" name="Google Shape;403;p22"/>
          <p:cNvSpPr txBox="1"/>
          <p:nvPr/>
        </p:nvSpPr>
        <p:spPr>
          <a:xfrm>
            <a:off x="10860150" y="1658975"/>
            <a:ext cx="1953000" cy="4374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23"/>
          <p:cNvSpPr txBox="1"/>
          <p:nvPr/>
        </p:nvSpPr>
        <p:spPr>
          <a:xfrm>
            <a:off x="-12" y="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09" name="Google Shape;409;p23"/>
          <p:cNvSpPr txBox="1"/>
          <p:nvPr/>
        </p:nvSpPr>
        <p:spPr>
          <a:xfrm>
            <a:off x="2509488" y="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10" name="Google Shape;410;p23"/>
          <p:cNvSpPr txBox="1"/>
          <p:nvPr/>
        </p:nvSpPr>
        <p:spPr>
          <a:xfrm>
            <a:off x="5018988" y="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11" name="Google Shape;411;p23"/>
          <p:cNvSpPr txBox="1"/>
          <p:nvPr/>
        </p:nvSpPr>
        <p:spPr>
          <a:xfrm>
            <a:off x="7528488" y="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12" name="Google Shape;412;p23"/>
          <p:cNvSpPr txBox="1"/>
          <p:nvPr/>
        </p:nvSpPr>
        <p:spPr>
          <a:xfrm>
            <a:off x="10037988" y="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13" name="Google Shape;413;p23"/>
          <p:cNvSpPr txBox="1"/>
          <p:nvPr/>
        </p:nvSpPr>
        <p:spPr>
          <a:xfrm>
            <a:off x="12547488" y="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14" name="Google Shape;414;p23"/>
          <p:cNvSpPr txBox="1"/>
          <p:nvPr/>
        </p:nvSpPr>
        <p:spPr>
          <a:xfrm>
            <a:off x="-12" y="247950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15" name="Google Shape;415;p23"/>
          <p:cNvSpPr txBox="1"/>
          <p:nvPr/>
        </p:nvSpPr>
        <p:spPr>
          <a:xfrm>
            <a:off x="2509488" y="247950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16" name="Google Shape;416;p23"/>
          <p:cNvSpPr txBox="1"/>
          <p:nvPr/>
        </p:nvSpPr>
        <p:spPr>
          <a:xfrm>
            <a:off x="5018988" y="247950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17" name="Google Shape;417;p23"/>
          <p:cNvSpPr txBox="1"/>
          <p:nvPr/>
        </p:nvSpPr>
        <p:spPr>
          <a:xfrm>
            <a:off x="7528488" y="247950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18" name="Google Shape;418;p23"/>
          <p:cNvSpPr txBox="1"/>
          <p:nvPr/>
        </p:nvSpPr>
        <p:spPr>
          <a:xfrm>
            <a:off x="10037988" y="247950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19" name="Google Shape;419;p23"/>
          <p:cNvSpPr txBox="1"/>
          <p:nvPr/>
        </p:nvSpPr>
        <p:spPr>
          <a:xfrm>
            <a:off x="12547488" y="247950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20" name="Google Shape;420;p23"/>
          <p:cNvSpPr txBox="1"/>
          <p:nvPr/>
        </p:nvSpPr>
        <p:spPr>
          <a:xfrm>
            <a:off x="-12" y="495900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21" name="Google Shape;421;p23"/>
          <p:cNvSpPr txBox="1"/>
          <p:nvPr/>
        </p:nvSpPr>
        <p:spPr>
          <a:xfrm>
            <a:off x="2509488" y="495900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22" name="Google Shape;422;p23"/>
          <p:cNvSpPr txBox="1"/>
          <p:nvPr/>
        </p:nvSpPr>
        <p:spPr>
          <a:xfrm>
            <a:off x="5018988" y="495900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23" name="Google Shape;423;p23"/>
          <p:cNvSpPr txBox="1"/>
          <p:nvPr/>
        </p:nvSpPr>
        <p:spPr>
          <a:xfrm>
            <a:off x="7528488" y="495900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24" name="Google Shape;424;p23"/>
          <p:cNvSpPr txBox="1"/>
          <p:nvPr/>
        </p:nvSpPr>
        <p:spPr>
          <a:xfrm>
            <a:off x="10037988" y="495900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25" name="Google Shape;425;p23"/>
          <p:cNvSpPr txBox="1"/>
          <p:nvPr/>
        </p:nvSpPr>
        <p:spPr>
          <a:xfrm>
            <a:off x="12547488" y="495900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26" name="Google Shape;426;p23"/>
          <p:cNvSpPr txBox="1"/>
          <p:nvPr/>
        </p:nvSpPr>
        <p:spPr>
          <a:xfrm>
            <a:off x="-12" y="743850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27" name="Google Shape;427;p23"/>
          <p:cNvSpPr txBox="1"/>
          <p:nvPr/>
        </p:nvSpPr>
        <p:spPr>
          <a:xfrm>
            <a:off x="2509488" y="743850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28" name="Google Shape;428;p23"/>
          <p:cNvSpPr txBox="1"/>
          <p:nvPr/>
        </p:nvSpPr>
        <p:spPr>
          <a:xfrm>
            <a:off x="5018988" y="743850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29" name="Google Shape;429;p23"/>
          <p:cNvSpPr txBox="1"/>
          <p:nvPr/>
        </p:nvSpPr>
        <p:spPr>
          <a:xfrm>
            <a:off x="7528488" y="743850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30" name="Google Shape;430;p23"/>
          <p:cNvSpPr txBox="1"/>
          <p:nvPr/>
        </p:nvSpPr>
        <p:spPr>
          <a:xfrm>
            <a:off x="10037988" y="743850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31" name="Google Shape;431;p23"/>
          <p:cNvSpPr txBox="1"/>
          <p:nvPr/>
        </p:nvSpPr>
        <p:spPr>
          <a:xfrm>
            <a:off x="12547488" y="743850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4"/>
          <p:cNvSpPr/>
          <p:nvPr/>
        </p:nvSpPr>
        <p:spPr>
          <a:xfrm>
            <a:off x="268025" y="1819850"/>
            <a:ext cx="6856200" cy="519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4"/>
          <p:cNvSpPr txBox="1"/>
          <p:nvPr/>
        </p:nvSpPr>
        <p:spPr>
          <a:xfrm>
            <a:off x="203850" y="239825"/>
            <a:ext cx="151371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Name: ______________________________________________                          </a:t>
            </a: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My Model 	</a:t>
            </a:r>
            <a:r>
              <a:rPr b="1" lang="en" sz="1800"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	                          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Date:________________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3247200" y="797000"/>
            <a:ext cx="90504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can we use one lid to create different sounds?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3" name="Google Shape;103;p14"/>
          <p:cNvSpPr/>
          <p:nvPr/>
        </p:nvSpPr>
        <p:spPr>
          <a:xfrm>
            <a:off x="8408550" y="1819850"/>
            <a:ext cx="6856200" cy="519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4" name="Google Shape;104;p14"/>
          <p:cNvCxnSpPr/>
          <p:nvPr/>
        </p:nvCxnSpPr>
        <p:spPr>
          <a:xfrm>
            <a:off x="289175" y="74627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5" name="Google Shape;105;p14"/>
          <p:cNvCxnSpPr/>
          <p:nvPr/>
        </p:nvCxnSpPr>
        <p:spPr>
          <a:xfrm>
            <a:off x="289175" y="77703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14"/>
          <p:cNvCxnSpPr/>
          <p:nvPr/>
        </p:nvCxnSpPr>
        <p:spPr>
          <a:xfrm>
            <a:off x="289175" y="80496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14"/>
          <p:cNvCxnSpPr/>
          <p:nvPr/>
        </p:nvCxnSpPr>
        <p:spPr>
          <a:xfrm>
            <a:off x="289175" y="80778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8" name="Google Shape;108;p14"/>
          <p:cNvCxnSpPr/>
          <p:nvPr/>
        </p:nvCxnSpPr>
        <p:spPr>
          <a:xfrm>
            <a:off x="289175" y="838545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09" name="Google Shape;109;p14"/>
          <p:cNvCxnSpPr/>
          <p:nvPr/>
        </p:nvCxnSpPr>
        <p:spPr>
          <a:xfrm>
            <a:off x="289175" y="86648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0" name="Google Shape;110;p14"/>
          <p:cNvCxnSpPr/>
          <p:nvPr/>
        </p:nvCxnSpPr>
        <p:spPr>
          <a:xfrm>
            <a:off x="289175" y="86930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1" name="Google Shape;111;p14"/>
          <p:cNvCxnSpPr/>
          <p:nvPr/>
        </p:nvCxnSpPr>
        <p:spPr>
          <a:xfrm>
            <a:off x="289175" y="90006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12" name="Google Shape;112;p14"/>
          <p:cNvCxnSpPr/>
          <p:nvPr/>
        </p:nvCxnSpPr>
        <p:spPr>
          <a:xfrm>
            <a:off x="289175" y="92799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3" name="Google Shape;113;p14"/>
          <p:cNvCxnSpPr/>
          <p:nvPr/>
        </p:nvCxnSpPr>
        <p:spPr>
          <a:xfrm>
            <a:off x="8429700" y="74768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4" name="Google Shape;114;p14"/>
          <p:cNvCxnSpPr/>
          <p:nvPr/>
        </p:nvCxnSpPr>
        <p:spPr>
          <a:xfrm>
            <a:off x="8429700" y="77844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15" name="Google Shape;115;p14"/>
          <p:cNvCxnSpPr/>
          <p:nvPr/>
        </p:nvCxnSpPr>
        <p:spPr>
          <a:xfrm>
            <a:off x="8429700" y="80637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Google Shape;116;p14"/>
          <p:cNvCxnSpPr/>
          <p:nvPr/>
        </p:nvCxnSpPr>
        <p:spPr>
          <a:xfrm>
            <a:off x="8429700" y="80919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" name="Google Shape;117;p14"/>
          <p:cNvCxnSpPr/>
          <p:nvPr/>
        </p:nvCxnSpPr>
        <p:spPr>
          <a:xfrm>
            <a:off x="8429700" y="839955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18" name="Google Shape;118;p14"/>
          <p:cNvCxnSpPr/>
          <p:nvPr/>
        </p:nvCxnSpPr>
        <p:spPr>
          <a:xfrm>
            <a:off x="8429700" y="86789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14"/>
          <p:cNvCxnSpPr/>
          <p:nvPr/>
        </p:nvCxnSpPr>
        <p:spPr>
          <a:xfrm>
            <a:off x="8429700" y="87071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14"/>
          <p:cNvCxnSpPr/>
          <p:nvPr/>
        </p:nvCxnSpPr>
        <p:spPr>
          <a:xfrm>
            <a:off x="8429700" y="90147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21" name="Google Shape;121;p14"/>
          <p:cNvCxnSpPr/>
          <p:nvPr/>
        </p:nvCxnSpPr>
        <p:spPr>
          <a:xfrm>
            <a:off x="8429700" y="92940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2" name="Google Shape;122;p14"/>
          <p:cNvSpPr txBox="1"/>
          <p:nvPr/>
        </p:nvSpPr>
        <p:spPr>
          <a:xfrm>
            <a:off x="2719625" y="1673075"/>
            <a:ext cx="1953000" cy="4374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3" name="Google Shape;123;p14"/>
          <p:cNvSpPr txBox="1"/>
          <p:nvPr/>
        </p:nvSpPr>
        <p:spPr>
          <a:xfrm>
            <a:off x="10860150" y="1658975"/>
            <a:ext cx="1953000" cy="4374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5"/>
          <p:cNvSpPr/>
          <p:nvPr/>
        </p:nvSpPr>
        <p:spPr>
          <a:xfrm>
            <a:off x="268025" y="1819850"/>
            <a:ext cx="6856200" cy="519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15"/>
          <p:cNvSpPr txBox="1"/>
          <p:nvPr/>
        </p:nvSpPr>
        <p:spPr>
          <a:xfrm>
            <a:off x="203850" y="239825"/>
            <a:ext cx="151371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Name: ______________________________________________                          </a:t>
            </a:r>
            <a:r>
              <a:rPr b="1" lang="en" sz="1800"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	                					          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Date:________________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0" name="Google Shape;130;p15"/>
          <p:cNvSpPr txBox="1"/>
          <p:nvPr/>
        </p:nvSpPr>
        <p:spPr>
          <a:xfrm>
            <a:off x="3247200" y="797000"/>
            <a:ext cx="90504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Sound Model of ______________________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1" name="Google Shape;131;p15"/>
          <p:cNvSpPr/>
          <p:nvPr/>
        </p:nvSpPr>
        <p:spPr>
          <a:xfrm>
            <a:off x="8408550" y="1819850"/>
            <a:ext cx="6856200" cy="519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32" name="Google Shape;132;p15"/>
          <p:cNvCxnSpPr/>
          <p:nvPr/>
        </p:nvCxnSpPr>
        <p:spPr>
          <a:xfrm>
            <a:off x="289175" y="74627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3" name="Google Shape;133;p15"/>
          <p:cNvCxnSpPr/>
          <p:nvPr/>
        </p:nvCxnSpPr>
        <p:spPr>
          <a:xfrm>
            <a:off x="289175" y="77703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34" name="Google Shape;134;p15"/>
          <p:cNvCxnSpPr/>
          <p:nvPr/>
        </p:nvCxnSpPr>
        <p:spPr>
          <a:xfrm>
            <a:off x="289175" y="80496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5" name="Google Shape;135;p15"/>
          <p:cNvCxnSpPr/>
          <p:nvPr/>
        </p:nvCxnSpPr>
        <p:spPr>
          <a:xfrm>
            <a:off x="289175" y="80778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6" name="Google Shape;136;p15"/>
          <p:cNvCxnSpPr/>
          <p:nvPr/>
        </p:nvCxnSpPr>
        <p:spPr>
          <a:xfrm>
            <a:off x="289175" y="838545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37" name="Google Shape;137;p15"/>
          <p:cNvCxnSpPr/>
          <p:nvPr/>
        </p:nvCxnSpPr>
        <p:spPr>
          <a:xfrm>
            <a:off x="289175" y="86648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8" name="Google Shape;138;p15"/>
          <p:cNvCxnSpPr/>
          <p:nvPr/>
        </p:nvCxnSpPr>
        <p:spPr>
          <a:xfrm>
            <a:off x="289175" y="86930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9" name="Google Shape;139;p15"/>
          <p:cNvCxnSpPr/>
          <p:nvPr/>
        </p:nvCxnSpPr>
        <p:spPr>
          <a:xfrm>
            <a:off x="289175" y="90006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15"/>
          <p:cNvCxnSpPr/>
          <p:nvPr/>
        </p:nvCxnSpPr>
        <p:spPr>
          <a:xfrm>
            <a:off x="289175" y="92799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" name="Google Shape;141;p15"/>
          <p:cNvCxnSpPr/>
          <p:nvPr/>
        </p:nvCxnSpPr>
        <p:spPr>
          <a:xfrm>
            <a:off x="8429700" y="74768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" name="Google Shape;142;p15"/>
          <p:cNvCxnSpPr/>
          <p:nvPr/>
        </p:nvCxnSpPr>
        <p:spPr>
          <a:xfrm>
            <a:off x="8429700" y="77844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43" name="Google Shape;143;p15"/>
          <p:cNvCxnSpPr/>
          <p:nvPr/>
        </p:nvCxnSpPr>
        <p:spPr>
          <a:xfrm>
            <a:off x="8429700" y="80637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4" name="Google Shape;144;p15"/>
          <p:cNvCxnSpPr/>
          <p:nvPr/>
        </p:nvCxnSpPr>
        <p:spPr>
          <a:xfrm>
            <a:off x="8429700" y="80919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5" name="Google Shape;145;p15"/>
          <p:cNvCxnSpPr/>
          <p:nvPr/>
        </p:nvCxnSpPr>
        <p:spPr>
          <a:xfrm>
            <a:off x="8429700" y="839955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46" name="Google Shape;146;p15"/>
          <p:cNvCxnSpPr/>
          <p:nvPr/>
        </p:nvCxnSpPr>
        <p:spPr>
          <a:xfrm>
            <a:off x="8429700" y="86789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7" name="Google Shape;147;p15"/>
          <p:cNvCxnSpPr/>
          <p:nvPr/>
        </p:nvCxnSpPr>
        <p:spPr>
          <a:xfrm>
            <a:off x="8429700" y="87071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8" name="Google Shape;148;p15"/>
          <p:cNvCxnSpPr/>
          <p:nvPr/>
        </p:nvCxnSpPr>
        <p:spPr>
          <a:xfrm>
            <a:off x="8429700" y="90147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49" name="Google Shape;149;p15"/>
          <p:cNvCxnSpPr/>
          <p:nvPr/>
        </p:nvCxnSpPr>
        <p:spPr>
          <a:xfrm>
            <a:off x="8429700" y="92940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0" name="Google Shape;150;p15"/>
          <p:cNvSpPr txBox="1"/>
          <p:nvPr/>
        </p:nvSpPr>
        <p:spPr>
          <a:xfrm>
            <a:off x="2719625" y="1673075"/>
            <a:ext cx="1953000" cy="4374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loud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1" name="Google Shape;151;p15"/>
          <p:cNvSpPr txBox="1"/>
          <p:nvPr/>
        </p:nvSpPr>
        <p:spPr>
          <a:xfrm>
            <a:off x="10860150" y="1658975"/>
            <a:ext cx="1953000" cy="4374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soft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6"/>
          <p:cNvSpPr/>
          <p:nvPr/>
        </p:nvSpPr>
        <p:spPr>
          <a:xfrm>
            <a:off x="268025" y="1417700"/>
            <a:ext cx="14994000" cy="5232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6"/>
          <p:cNvSpPr txBox="1"/>
          <p:nvPr/>
        </p:nvSpPr>
        <p:spPr>
          <a:xfrm>
            <a:off x="203850" y="239825"/>
            <a:ext cx="151371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Name: ______________________________________________                          </a:t>
            </a:r>
            <a:r>
              <a:rPr b="1" lang="en" sz="1800"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	                					          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Date:________________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8" name="Google Shape;158;p16"/>
          <p:cNvSpPr txBox="1"/>
          <p:nvPr/>
        </p:nvSpPr>
        <p:spPr>
          <a:xfrm>
            <a:off x="3247200" y="797000"/>
            <a:ext cx="90504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Sound Model of ______________________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159" name="Google Shape;159;p16"/>
          <p:cNvCxnSpPr/>
          <p:nvPr/>
        </p:nvCxnSpPr>
        <p:spPr>
          <a:xfrm>
            <a:off x="289175" y="6776925"/>
            <a:ext cx="1499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0" name="Google Shape;160;p16"/>
          <p:cNvCxnSpPr/>
          <p:nvPr/>
        </p:nvCxnSpPr>
        <p:spPr>
          <a:xfrm>
            <a:off x="289175" y="7084500"/>
            <a:ext cx="1499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61" name="Google Shape;161;p16"/>
          <p:cNvCxnSpPr/>
          <p:nvPr/>
        </p:nvCxnSpPr>
        <p:spPr>
          <a:xfrm>
            <a:off x="289175" y="7363875"/>
            <a:ext cx="1499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2" name="Google Shape;162;p16"/>
          <p:cNvCxnSpPr/>
          <p:nvPr/>
        </p:nvCxnSpPr>
        <p:spPr>
          <a:xfrm>
            <a:off x="289175" y="7392075"/>
            <a:ext cx="1499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3" name="Google Shape;163;p16"/>
          <p:cNvCxnSpPr/>
          <p:nvPr/>
        </p:nvCxnSpPr>
        <p:spPr>
          <a:xfrm>
            <a:off x="289175" y="7699650"/>
            <a:ext cx="1499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64" name="Google Shape;164;p16"/>
          <p:cNvCxnSpPr/>
          <p:nvPr/>
        </p:nvCxnSpPr>
        <p:spPr>
          <a:xfrm>
            <a:off x="289175" y="7979025"/>
            <a:ext cx="1499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5" name="Google Shape;165;p16"/>
          <p:cNvCxnSpPr/>
          <p:nvPr/>
        </p:nvCxnSpPr>
        <p:spPr>
          <a:xfrm>
            <a:off x="289175" y="8007225"/>
            <a:ext cx="1499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6" name="Google Shape;166;p16"/>
          <p:cNvCxnSpPr/>
          <p:nvPr/>
        </p:nvCxnSpPr>
        <p:spPr>
          <a:xfrm>
            <a:off x="289175" y="8314800"/>
            <a:ext cx="1499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67" name="Google Shape;167;p16"/>
          <p:cNvCxnSpPr/>
          <p:nvPr/>
        </p:nvCxnSpPr>
        <p:spPr>
          <a:xfrm>
            <a:off x="289175" y="8594175"/>
            <a:ext cx="1499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8" name="Google Shape;168;p16"/>
          <p:cNvCxnSpPr/>
          <p:nvPr/>
        </p:nvCxnSpPr>
        <p:spPr>
          <a:xfrm>
            <a:off x="275400" y="8622375"/>
            <a:ext cx="1499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9" name="Google Shape;169;p16"/>
          <p:cNvCxnSpPr/>
          <p:nvPr/>
        </p:nvCxnSpPr>
        <p:spPr>
          <a:xfrm>
            <a:off x="275400" y="8929950"/>
            <a:ext cx="1499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70" name="Google Shape;170;p16"/>
          <p:cNvCxnSpPr/>
          <p:nvPr/>
        </p:nvCxnSpPr>
        <p:spPr>
          <a:xfrm>
            <a:off x="275400" y="9209325"/>
            <a:ext cx="1499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1" name="Google Shape;171;p16"/>
          <p:cNvCxnSpPr/>
          <p:nvPr/>
        </p:nvCxnSpPr>
        <p:spPr>
          <a:xfrm>
            <a:off x="289175" y="9237525"/>
            <a:ext cx="1499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2" name="Google Shape;172;p16"/>
          <p:cNvCxnSpPr/>
          <p:nvPr/>
        </p:nvCxnSpPr>
        <p:spPr>
          <a:xfrm>
            <a:off x="289175" y="9545100"/>
            <a:ext cx="1499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173" name="Google Shape;173;p16"/>
          <p:cNvCxnSpPr/>
          <p:nvPr/>
        </p:nvCxnSpPr>
        <p:spPr>
          <a:xfrm>
            <a:off x="289175" y="9824475"/>
            <a:ext cx="14994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7"/>
          <p:cNvSpPr/>
          <p:nvPr/>
        </p:nvSpPr>
        <p:spPr>
          <a:xfrm>
            <a:off x="268025" y="1819850"/>
            <a:ext cx="6856200" cy="519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7"/>
          <p:cNvSpPr txBox="1"/>
          <p:nvPr/>
        </p:nvSpPr>
        <p:spPr>
          <a:xfrm>
            <a:off x="203850" y="239825"/>
            <a:ext cx="151371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Name: ______________________________________________                          </a:t>
            </a: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My Model 	</a:t>
            </a:r>
            <a:r>
              <a:rPr b="1" lang="en" sz="1800"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	                          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Date:________________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0" name="Google Shape;180;p17"/>
          <p:cNvSpPr txBox="1"/>
          <p:nvPr/>
        </p:nvSpPr>
        <p:spPr>
          <a:xfrm>
            <a:off x="3247200" y="873200"/>
            <a:ext cx="90504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can we use one lid to create different sounds?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1" name="Google Shape;181;p17"/>
          <p:cNvSpPr/>
          <p:nvPr/>
        </p:nvSpPr>
        <p:spPr>
          <a:xfrm>
            <a:off x="8408550" y="1819850"/>
            <a:ext cx="6856200" cy="519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2" name="Google Shape;182;p17"/>
          <p:cNvCxnSpPr/>
          <p:nvPr/>
        </p:nvCxnSpPr>
        <p:spPr>
          <a:xfrm>
            <a:off x="289175" y="76151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3" name="Google Shape;183;p17"/>
          <p:cNvCxnSpPr/>
          <p:nvPr/>
        </p:nvCxnSpPr>
        <p:spPr>
          <a:xfrm>
            <a:off x="289175" y="85830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4" name="Google Shape;184;p17"/>
          <p:cNvCxnSpPr/>
          <p:nvPr/>
        </p:nvCxnSpPr>
        <p:spPr>
          <a:xfrm>
            <a:off x="289175" y="80778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5" name="Google Shape;185;p17"/>
          <p:cNvCxnSpPr/>
          <p:nvPr/>
        </p:nvCxnSpPr>
        <p:spPr>
          <a:xfrm>
            <a:off x="289175" y="91220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6" name="Google Shape;186;p17"/>
          <p:cNvCxnSpPr/>
          <p:nvPr/>
        </p:nvCxnSpPr>
        <p:spPr>
          <a:xfrm>
            <a:off x="289175" y="96609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7" name="Google Shape;187;p17"/>
          <p:cNvSpPr txBox="1"/>
          <p:nvPr/>
        </p:nvSpPr>
        <p:spPr>
          <a:xfrm>
            <a:off x="6479538" y="322945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8" name="Google Shape;188;p17"/>
          <p:cNvSpPr txBox="1"/>
          <p:nvPr/>
        </p:nvSpPr>
        <p:spPr>
          <a:xfrm>
            <a:off x="2719625" y="1673075"/>
            <a:ext cx="1953000" cy="4374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Loud Sound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89" name="Google Shape;189;p17"/>
          <p:cNvSpPr txBox="1"/>
          <p:nvPr/>
        </p:nvSpPr>
        <p:spPr>
          <a:xfrm>
            <a:off x="10860150" y="1658975"/>
            <a:ext cx="1953000" cy="4374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Soft Sound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0" name="Google Shape;190;p17"/>
          <p:cNvSpPr/>
          <p:nvPr/>
        </p:nvSpPr>
        <p:spPr>
          <a:xfrm>
            <a:off x="1448100" y="4871725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7"/>
          <p:cNvSpPr/>
          <p:nvPr/>
        </p:nvSpPr>
        <p:spPr>
          <a:xfrm>
            <a:off x="1962450" y="3947800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17"/>
          <p:cNvSpPr/>
          <p:nvPr/>
        </p:nvSpPr>
        <p:spPr>
          <a:xfrm>
            <a:off x="5148300" y="3947800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7"/>
          <p:cNvSpPr/>
          <p:nvPr/>
        </p:nvSpPr>
        <p:spPr>
          <a:xfrm>
            <a:off x="4648500" y="4871725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7"/>
          <p:cNvSpPr/>
          <p:nvPr/>
        </p:nvSpPr>
        <p:spPr>
          <a:xfrm>
            <a:off x="1448100" y="3947800"/>
            <a:ext cx="3986100" cy="1009800"/>
          </a:xfrm>
          <a:prstGeom prst="parallelogram">
            <a:avLst>
              <a:gd fmla="val 56181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17"/>
          <p:cNvSpPr/>
          <p:nvPr/>
        </p:nvSpPr>
        <p:spPr>
          <a:xfrm>
            <a:off x="1919475" y="4224025"/>
            <a:ext cx="1686000" cy="361800"/>
          </a:xfrm>
          <a:prstGeom prst="ellipse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7"/>
          <p:cNvSpPr/>
          <p:nvPr/>
        </p:nvSpPr>
        <p:spPr>
          <a:xfrm>
            <a:off x="1929075" y="4243075"/>
            <a:ext cx="1666800" cy="1713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97" name="Google Shape;197;p17"/>
          <p:cNvCxnSpPr/>
          <p:nvPr/>
        </p:nvCxnSpPr>
        <p:spPr>
          <a:xfrm>
            <a:off x="1938525" y="4404925"/>
            <a:ext cx="1647900" cy="0"/>
          </a:xfrm>
          <a:prstGeom prst="straightConnector1">
            <a:avLst/>
          </a:prstGeom>
          <a:noFill/>
          <a:ln cap="flat" cmpd="sng" w="3810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8" name="Google Shape;198;p17"/>
          <p:cNvSpPr/>
          <p:nvPr/>
        </p:nvSpPr>
        <p:spPr>
          <a:xfrm>
            <a:off x="1919475" y="4125474"/>
            <a:ext cx="1686000" cy="288900"/>
          </a:xfrm>
          <a:prstGeom prst="ellipse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17"/>
          <p:cNvSpPr/>
          <p:nvPr/>
        </p:nvSpPr>
        <p:spPr>
          <a:xfrm>
            <a:off x="10034400" y="4794138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17"/>
          <p:cNvSpPr/>
          <p:nvPr/>
        </p:nvSpPr>
        <p:spPr>
          <a:xfrm>
            <a:off x="10548750" y="3870213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7"/>
          <p:cNvSpPr/>
          <p:nvPr/>
        </p:nvSpPr>
        <p:spPr>
          <a:xfrm>
            <a:off x="13734600" y="3870213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7"/>
          <p:cNvSpPr/>
          <p:nvPr/>
        </p:nvSpPr>
        <p:spPr>
          <a:xfrm>
            <a:off x="13234800" y="4794138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17"/>
          <p:cNvSpPr/>
          <p:nvPr/>
        </p:nvSpPr>
        <p:spPr>
          <a:xfrm>
            <a:off x="10034400" y="3870213"/>
            <a:ext cx="3986100" cy="1009800"/>
          </a:xfrm>
          <a:prstGeom prst="parallelogram">
            <a:avLst>
              <a:gd fmla="val 56181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17"/>
          <p:cNvSpPr/>
          <p:nvPr/>
        </p:nvSpPr>
        <p:spPr>
          <a:xfrm>
            <a:off x="10429575" y="4146438"/>
            <a:ext cx="1686000" cy="361800"/>
          </a:xfrm>
          <a:prstGeom prst="ellipse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7"/>
          <p:cNvSpPr/>
          <p:nvPr/>
        </p:nvSpPr>
        <p:spPr>
          <a:xfrm>
            <a:off x="10439175" y="4165488"/>
            <a:ext cx="1666800" cy="1713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06" name="Google Shape;206;p17"/>
          <p:cNvCxnSpPr/>
          <p:nvPr/>
        </p:nvCxnSpPr>
        <p:spPr>
          <a:xfrm>
            <a:off x="10448625" y="4327338"/>
            <a:ext cx="1647900" cy="0"/>
          </a:xfrm>
          <a:prstGeom prst="straightConnector1">
            <a:avLst/>
          </a:prstGeom>
          <a:noFill/>
          <a:ln cap="flat" cmpd="sng" w="38100">
            <a:solidFill>
              <a:srgbClr val="CCCCCC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07" name="Google Shape;207;p17"/>
          <p:cNvSpPr/>
          <p:nvPr/>
        </p:nvSpPr>
        <p:spPr>
          <a:xfrm>
            <a:off x="10429575" y="4047887"/>
            <a:ext cx="1686000" cy="288900"/>
          </a:xfrm>
          <a:prstGeom prst="ellipse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08" name="Google Shape;208;p17"/>
          <p:cNvCxnSpPr/>
          <p:nvPr/>
        </p:nvCxnSpPr>
        <p:spPr>
          <a:xfrm>
            <a:off x="8399025" y="761655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09" name="Google Shape;209;p17"/>
          <p:cNvCxnSpPr/>
          <p:nvPr/>
        </p:nvCxnSpPr>
        <p:spPr>
          <a:xfrm>
            <a:off x="8399025" y="85845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0" name="Google Shape;210;p17"/>
          <p:cNvCxnSpPr/>
          <p:nvPr/>
        </p:nvCxnSpPr>
        <p:spPr>
          <a:xfrm>
            <a:off x="8399025" y="80793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1" name="Google Shape;211;p17"/>
          <p:cNvCxnSpPr/>
          <p:nvPr/>
        </p:nvCxnSpPr>
        <p:spPr>
          <a:xfrm>
            <a:off x="8399025" y="912345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2" name="Google Shape;212;p17"/>
          <p:cNvCxnSpPr/>
          <p:nvPr/>
        </p:nvCxnSpPr>
        <p:spPr>
          <a:xfrm>
            <a:off x="8399025" y="96624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8"/>
          <p:cNvSpPr/>
          <p:nvPr/>
        </p:nvSpPr>
        <p:spPr>
          <a:xfrm>
            <a:off x="268025" y="1819850"/>
            <a:ext cx="6856200" cy="519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8"/>
          <p:cNvSpPr txBox="1"/>
          <p:nvPr/>
        </p:nvSpPr>
        <p:spPr>
          <a:xfrm>
            <a:off x="203850" y="239825"/>
            <a:ext cx="151371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Name: ______________________________________________                          </a:t>
            </a: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My Model 	</a:t>
            </a:r>
            <a:r>
              <a:rPr b="1" lang="en" sz="1800"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	                          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Date:________________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19" name="Google Shape;219;p18"/>
          <p:cNvSpPr txBox="1"/>
          <p:nvPr/>
        </p:nvSpPr>
        <p:spPr>
          <a:xfrm>
            <a:off x="3247200" y="873200"/>
            <a:ext cx="90504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can we use one lid to create different sounds?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0" name="Google Shape;220;p18"/>
          <p:cNvSpPr/>
          <p:nvPr/>
        </p:nvSpPr>
        <p:spPr>
          <a:xfrm>
            <a:off x="8408550" y="1819850"/>
            <a:ext cx="6856200" cy="519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21" name="Google Shape;221;p18"/>
          <p:cNvCxnSpPr/>
          <p:nvPr/>
        </p:nvCxnSpPr>
        <p:spPr>
          <a:xfrm>
            <a:off x="289175" y="76151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2" name="Google Shape;222;p18"/>
          <p:cNvCxnSpPr/>
          <p:nvPr/>
        </p:nvCxnSpPr>
        <p:spPr>
          <a:xfrm>
            <a:off x="289175" y="85830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3" name="Google Shape;223;p18"/>
          <p:cNvCxnSpPr/>
          <p:nvPr/>
        </p:nvCxnSpPr>
        <p:spPr>
          <a:xfrm>
            <a:off x="289175" y="80778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4" name="Google Shape;224;p18"/>
          <p:cNvCxnSpPr/>
          <p:nvPr/>
        </p:nvCxnSpPr>
        <p:spPr>
          <a:xfrm>
            <a:off x="289175" y="91220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5" name="Google Shape;225;p18"/>
          <p:cNvCxnSpPr/>
          <p:nvPr/>
        </p:nvCxnSpPr>
        <p:spPr>
          <a:xfrm>
            <a:off x="289175" y="96609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6" name="Google Shape;226;p18"/>
          <p:cNvSpPr txBox="1"/>
          <p:nvPr/>
        </p:nvSpPr>
        <p:spPr>
          <a:xfrm>
            <a:off x="6479538" y="3229450"/>
            <a:ext cx="2509500" cy="24795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u="sng">
                <a:latin typeface="Comic Sans MS"/>
                <a:ea typeface="Comic Sans MS"/>
                <a:cs typeface="Comic Sans MS"/>
                <a:sym typeface="Comic Sans MS"/>
              </a:rPr>
              <a:t>Helpful Words</a:t>
            </a:r>
            <a:endParaRPr b="1" u="sng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sound	drum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pound	lid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loud    	quiet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hard		soft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4572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hear		listen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7" name="Google Shape;227;p18"/>
          <p:cNvSpPr txBox="1"/>
          <p:nvPr/>
        </p:nvSpPr>
        <p:spPr>
          <a:xfrm>
            <a:off x="2719625" y="1673075"/>
            <a:ext cx="1953000" cy="4374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Loud Sound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28" name="Google Shape;228;p18"/>
          <p:cNvSpPr txBox="1"/>
          <p:nvPr/>
        </p:nvSpPr>
        <p:spPr>
          <a:xfrm>
            <a:off x="10860150" y="1658975"/>
            <a:ext cx="1953000" cy="4374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Soft Sound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229" name="Google Shape;229;p18"/>
          <p:cNvCxnSpPr/>
          <p:nvPr/>
        </p:nvCxnSpPr>
        <p:spPr>
          <a:xfrm>
            <a:off x="8399025" y="761655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0" name="Google Shape;230;p18"/>
          <p:cNvCxnSpPr/>
          <p:nvPr/>
        </p:nvCxnSpPr>
        <p:spPr>
          <a:xfrm>
            <a:off x="8399025" y="85845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1" name="Google Shape;231;p18"/>
          <p:cNvCxnSpPr/>
          <p:nvPr/>
        </p:nvCxnSpPr>
        <p:spPr>
          <a:xfrm>
            <a:off x="8399025" y="80793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2" name="Google Shape;232;p18"/>
          <p:cNvCxnSpPr/>
          <p:nvPr/>
        </p:nvCxnSpPr>
        <p:spPr>
          <a:xfrm>
            <a:off x="8399025" y="912345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3" name="Google Shape;233;p18"/>
          <p:cNvCxnSpPr/>
          <p:nvPr/>
        </p:nvCxnSpPr>
        <p:spPr>
          <a:xfrm>
            <a:off x="8399025" y="96624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9"/>
          <p:cNvSpPr/>
          <p:nvPr/>
        </p:nvSpPr>
        <p:spPr>
          <a:xfrm>
            <a:off x="268025" y="1819850"/>
            <a:ext cx="6856200" cy="519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19"/>
          <p:cNvSpPr txBox="1"/>
          <p:nvPr/>
        </p:nvSpPr>
        <p:spPr>
          <a:xfrm>
            <a:off x="203850" y="239825"/>
            <a:ext cx="151371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Name: ______________________________________________                          </a:t>
            </a: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My Model 	</a:t>
            </a:r>
            <a:r>
              <a:rPr b="1" lang="en" sz="1800"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	                          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Date:________________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40" name="Google Shape;240;p19"/>
          <p:cNvSpPr txBox="1"/>
          <p:nvPr/>
        </p:nvSpPr>
        <p:spPr>
          <a:xfrm>
            <a:off x="3247200" y="797000"/>
            <a:ext cx="90504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can we use one lid to create different sounds?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41" name="Google Shape;241;p19"/>
          <p:cNvSpPr/>
          <p:nvPr/>
        </p:nvSpPr>
        <p:spPr>
          <a:xfrm>
            <a:off x="8408550" y="1819850"/>
            <a:ext cx="6856200" cy="519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242" name="Google Shape;242;p19"/>
          <p:cNvCxnSpPr/>
          <p:nvPr/>
        </p:nvCxnSpPr>
        <p:spPr>
          <a:xfrm>
            <a:off x="289175" y="74627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3" name="Google Shape;243;p19"/>
          <p:cNvCxnSpPr/>
          <p:nvPr/>
        </p:nvCxnSpPr>
        <p:spPr>
          <a:xfrm>
            <a:off x="289175" y="77703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44" name="Google Shape;244;p19"/>
          <p:cNvCxnSpPr/>
          <p:nvPr/>
        </p:nvCxnSpPr>
        <p:spPr>
          <a:xfrm>
            <a:off x="289175" y="80496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5" name="Google Shape;245;p19"/>
          <p:cNvCxnSpPr/>
          <p:nvPr/>
        </p:nvCxnSpPr>
        <p:spPr>
          <a:xfrm>
            <a:off x="289175" y="80778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6" name="Google Shape;246;p19"/>
          <p:cNvCxnSpPr/>
          <p:nvPr/>
        </p:nvCxnSpPr>
        <p:spPr>
          <a:xfrm>
            <a:off x="289175" y="838545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47" name="Google Shape;247;p19"/>
          <p:cNvCxnSpPr/>
          <p:nvPr/>
        </p:nvCxnSpPr>
        <p:spPr>
          <a:xfrm>
            <a:off x="289175" y="86648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8" name="Google Shape;248;p19"/>
          <p:cNvCxnSpPr/>
          <p:nvPr/>
        </p:nvCxnSpPr>
        <p:spPr>
          <a:xfrm>
            <a:off x="289175" y="86930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9" name="Google Shape;249;p19"/>
          <p:cNvCxnSpPr/>
          <p:nvPr/>
        </p:nvCxnSpPr>
        <p:spPr>
          <a:xfrm>
            <a:off x="289175" y="90006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50" name="Google Shape;250;p19"/>
          <p:cNvCxnSpPr/>
          <p:nvPr/>
        </p:nvCxnSpPr>
        <p:spPr>
          <a:xfrm>
            <a:off x="289175" y="92799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1" name="Google Shape;251;p19"/>
          <p:cNvCxnSpPr/>
          <p:nvPr/>
        </p:nvCxnSpPr>
        <p:spPr>
          <a:xfrm>
            <a:off x="8429700" y="74768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2" name="Google Shape;252;p19"/>
          <p:cNvCxnSpPr/>
          <p:nvPr/>
        </p:nvCxnSpPr>
        <p:spPr>
          <a:xfrm>
            <a:off x="8429700" y="77844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53" name="Google Shape;253;p19"/>
          <p:cNvCxnSpPr/>
          <p:nvPr/>
        </p:nvCxnSpPr>
        <p:spPr>
          <a:xfrm>
            <a:off x="8429700" y="80637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4" name="Google Shape;254;p19"/>
          <p:cNvCxnSpPr/>
          <p:nvPr/>
        </p:nvCxnSpPr>
        <p:spPr>
          <a:xfrm>
            <a:off x="8429700" y="80919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5" name="Google Shape;255;p19"/>
          <p:cNvCxnSpPr/>
          <p:nvPr/>
        </p:nvCxnSpPr>
        <p:spPr>
          <a:xfrm>
            <a:off x="8429700" y="839955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56" name="Google Shape;256;p19"/>
          <p:cNvCxnSpPr/>
          <p:nvPr/>
        </p:nvCxnSpPr>
        <p:spPr>
          <a:xfrm>
            <a:off x="8429700" y="86789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7" name="Google Shape;257;p19"/>
          <p:cNvCxnSpPr/>
          <p:nvPr/>
        </p:nvCxnSpPr>
        <p:spPr>
          <a:xfrm>
            <a:off x="8429700" y="87071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58" name="Google Shape;258;p19"/>
          <p:cNvCxnSpPr/>
          <p:nvPr/>
        </p:nvCxnSpPr>
        <p:spPr>
          <a:xfrm>
            <a:off x="8429700" y="90147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59" name="Google Shape;259;p19"/>
          <p:cNvCxnSpPr/>
          <p:nvPr/>
        </p:nvCxnSpPr>
        <p:spPr>
          <a:xfrm>
            <a:off x="8429700" y="92940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0" name="Google Shape;260;p19"/>
          <p:cNvSpPr txBox="1"/>
          <p:nvPr/>
        </p:nvSpPr>
        <p:spPr>
          <a:xfrm>
            <a:off x="2719625" y="1673075"/>
            <a:ext cx="1953000" cy="4374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loud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1" name="Google Shape;261;p19"/>
          <p:cNvSpPr txBox="1"/>
          <p:nvPr/>
        </p:nvSpPr>
        <p:spPr>
          <a:xfrm>
            <a:off x="10860150" y="1658975"/>
            <a:ext cx="1953000" cy="4374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soft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62" name="Google Shape;262;p19"/>
          <p:cNvSpPr/>
          <p:nvPr/>
        </p:nvSpPr>
        <p:spPr>
          <a:xfrm>
            <a:off x="1448100" y="4871725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"/>
          <p:cNvSpPr/>
          <p:nvPr/>
        </p:nvSpPr>
        <p:spPr>
          <a:xfrm>
            <a:off x="5148300" y="3947800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9"/>
          <p:cNvSpPr/>
          <p:nvPr/>
        </p:nvSpPr>
        <p:spPr>
          <a:xfrm>
            <a:off x="4648500" y="4871725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9"/>
          <p:cNvSpPr/>
          <p:nvPr/>
        </p:nvSpPr>
        <p:spPr>
          <a:xfrm>
            <a:off x="1962450" y="3947800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9"/>
          <p:cNvSpPr/>
          <p:nvPr/>
        </p:nvSpPr>
        <p:spPr>
          <a:xfrm>
            <a:off x="1448100" y="3947800"/>
            <a:ext cx="3986100" cy="1009800"/>
          </a:xfrm>
          <a:prstGeom prst="parallelogram">
            <a:avLst>
              <a:gd fmla="val 56181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67" name="Google Shape;267;p19"/>
          <p:cNvGrpSpPr/>
          <p:nvPr/>
        </p:nvGrpSpPr>
        <p:grpSpPr>
          <a:xfrm>
            <a:off x="1919475" y="4125474"/>
            <a:ext cx="1686000" cy="460351"/>
            <a:chOff x="1919475" y="4125474"/>
            <a:chExt cx="1686000" cy="460351"/>
          </a:xfrm>
        </p:grpSpPr>
        <p:sp>
          <p:nvSpPr>
            <p:cNvPr id="268" name="Google Shape;268;p19"/>
            <p:cNvSpPr/>
            <p:nvPr/>
          </p:nvSpPr>
          <p:spPr>
            <a:xfrm>
              <a:off x="1919475" y="4224025"/>
              <a:ext cx="1686000" cy="361800"/>
            </a:xfrm>
            <a:prstGeom prst="ellipse">
              <a:avLst/>
            </a:prstGeom>
            <a:solidFill>
              <a:srgbClr val="CC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9" name="Google Shape;269;p19"/>
            <p:cNvSpPr/>
            <p:nvPr/>
          </p:nvSpPr>
          <p:spPr>
            <a:xfrm>
              <a:off x="1929075" y="4243075"/>
              <a:ext cx="1666800" cy="171300"/>
            </a:xfrm>
            <a:prstGeom prst="rect">
              <a:avLst/>
            </a:prstGeom>
            <a:solidFill>
              <a:srgbClr val="CC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70" name="Google Shape;270;p19"/>
            <p:cNvCxnSpPr/>
            <p:nvPr/>
          </p:nvCxnSpPr>
          <p:spPr>
            <a:xfrm>
              <a:off x="1938525" y="4404925"/>
              <a:ext cx="1647900" cy="0"/>
            </a:xfrm>
            <a:prstGeom prst="straightConnector1">
              <a:avLst/>
            </a:prstGeom>
            <a:noFill/>
            <a:ln cap="flat" cmpd="sng" w="38100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71" name="Google Shape;271;p19"/>
            <p:cNvSpPr/>
            <p:nvPr/>
          </p:nvSpPr>
          <p:spPr>
            <a:xfrm>
              <a:off x="1919475" y="4125474"/>
              <a:ext cx="1686000" cy="288900"/>
            </a:xfrm>
            <a:prstGeom prst="ellipse">
              <a:avLst/>
            </a:prstGeom>
            <a:solidFill>
              <a:srgbClr val="CC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72" name="Google Shape;272;p19"/>
          <p:cNvSpPr/>
          <p:nvPr/>
        </p:nvSpPr>
        <p:spPr>
          <a:xfrm>
            <a:off x="10034400" y="4794138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19"/>
          <p:cNvSpPr/>
          <p:nvPr/>
        </p:nvSpPr>
        <p:spPr>
          <a:xfrm>
            <a:off x="10548750" y="3870213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19"/>
          <p:cNvSpPr/>
          <p:nvPr/>
        </p:nvSpPr>
        <p:spPr>
          <a:xfrm>
            <a:off x="13734600" y="3870213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19"/>
          <p:cNvSpPr/>
          <p:nvPr/>
        </p:nvSpPr>
        <p:spPr>
          <a:xfrm>
            <a:off x="13234800" y="4794138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6" name="Google Shape;276;p19"/>
          <p:cNvSpPr/>
          <p:nvPr/>
        </p:nvSpPr>
        <p:spPr>
          <a:xfrm>
            <a:off x="10034400" y="3870213"/>
            <a:ext cx="3986100" cy="1009800"/>
          </a:xfrm>
          <a:prstGeom prst="parallelogram">
            <a:avLst>
              <a:gd fmla="val 56181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77" name="Google Shape;277;p19"/>
          <p:cNvGrpSpPr/>
          <p:nvPr/>
        </p:nvGrpSpPr>
        <p:grpSpPr>
          <a:xfrm>
            <a:off x="4048565" y="4228704"/>
            <a:ext cx="885824" cy="292829"/>
            <a:chOff x="1919475" y="4125474"/>
            <a:chExt cx="1686000" cy="460351"/>
          </a:xfrm>
        </p:grpSpPr>
        <p:sp>
          <p:nvSpPr>
            <p:cNvPr id="278" name="Google Shape;278;p19"/>
            <p:cNvSpPr/>
            <p:nvPr/>
          </p:nvSpPr>
          <p:spPr>
            <a:xfrm>
              <a:off x="1919475" y="4224025"/>
              <a:ext cx="1686000" cy="361800"/>
            </a:xfrm>
            <a:prstGeom prst="ellipse">
              <a:avLst/>
            </a:prstGeom>
            <a:solidFill>
              <a:srgbClr val="CC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9" name="Google Shape;279;p19"/>
            <p:cNvSpPr/>
            <p:nvPr/>
          </p:nvSpPr>
          <p:spPr>
            <a:xfrm>
              <a:off x="1929075" y="4243075"/>
              <a:ext cx="1666800" cy="171300"/>
            </a:xfrm>
            <a:prstGeom prst="rect">
              <a:avLst/>
            </a:prstGeom>
            <a:solidFill>
              <a:srgbClr val="CC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80" name="Google Shape;280;p19"/>
            <p:cNvCxnSpPr/>
            <p:nvPr/>
          </p:nvCxnSpPr>
          <p:spPr>
            <a:xfrm>
              <a:off x="1938525" y="4404925"/>
              <a:ext cx="1647900" cy="0"/>
            </a:xfrm>
            <a:prstGeom prst="straightConnector1">
              <a:avLst/>
            </a:prstGeom>
            <a:noFill/>
            <a:ln cap="flat" cmpd="sng" w="38100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81" name="Google Shape;281;p19"/>
            <p:cNvSpPr/>
            <p:nvPr/>
          </p:nvSpPr>
          <p:spPr>
            <a:xfrm>
              <a:off x="1919475" y="4125474"/>
              <a:ext cx="1686000" cy="288900"/>
            </a:xfrm>
            <a:prstGeom prst="ellipse">
              <a:avLst/>
            </a:prstGeom>
            <a:solidFill>
              <a:srgbClr val="CC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2" name="Google Shape;282;p19"/>
          <p:cNvGrpSpPr/>
          <p:nvPr/>
        </p:nvGrpSpPr>
        <p:grpSpPr>
          <a:xfrm>
            <a:off x="10519988" y="4092287"/>
            <a:ext cx="1686000" cy="460351"/>
            <a:chOff x="1919475" y="4125474"/>
            <a:chExt cx="1686000" cy="460351"/>
          </a:xfrm>
        </p:grpSpPr>
        <p:sp>
          <p:nvSpPr>
            <p:cNvPr id="283" name="Google Shape;283;p19"/>
            <p:cNvSpPr/>
            <p:nvPr/>
          </p:nvSpPr>
          <p:spPr>
            <a:xfrm>
              <a:off x="1919475" y="4224025"/>
              <a:ext cx="1686000" cy="361800"/>
            </a:xfrm>
            <a:prstGeom prst="ellipse">
              <a:avLst/>
            </a:prstGeom>
            <a:solidFill>
              <a:srgbClr val="CC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4" name="Google Shape;284;p19"/>
            <p:cNvSpPr/>
            <p:nvPr/>
          </p:nvSpPr>
          <p:spPr>
            <a:xfrm>
              <a:off x="1929075" y="4243075"/>
              <a:ext cx="1666800" cy="171300"/>
            </a:xfrm>
            <a:prstGeom prst="rect">
              <a:avLst/>
            </a:prstGeom>
            <a:solidFill>
              <a:srgbClr val="CC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85" name="Google Shape;285;p19"/>
            <p:cNvCxnSpPr/>
            <p:nvPr/>
          </p:nvCxnSpPr>
          <p:spPr>
            <a:xfrm>
              <a:off x="1938525" y="4404925"/>
              <a:ext cx="1647900" cy="0"/>
            </a:xfrm>
            <a:prstGeom prst="straightConnector1">
              <a:avLst/>
            </a:prstGeom>
            <a:noFill/>
            <a:ln cap="flat" cmpd="sng" w="38100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86" name="Google Shape;286;p19"/>
            <p:cNvSpPr/>
            <p:nvPr/>
          </p:nvSpPr>
          <p:spPr>
            <a:xfrm>
              <a:off x="1919475" y="4125474"/>
              <a:ext cx="1686000" cy="288900"/>
            </a:xfrm>
            <a:prstGeom prst="ellipse">
              <a:avLst/>
            </a:prstGeom>
            <a:solidFill>
              <a:srgbClr val="CC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87" name="Google Shape;287;p19"/>
          <p:cNvGrpSpPr/>
          <p:nvPr/>
        </p:nvGrpSpPr>
        <p:grpSpPr>
          <a:xfrm>
            <a:off x="12649077" y="4195517"/>
            <a:ext cx="885824" cy="292829"/>
            <a:chOff x="1919475" y="4125474"/>
            <a:chExt cx="1686000" cy="460351"/>
          </a:xfrm>
        </p:grpSpPr>
        <p:sp>
          <p:nvSpPr>
            <p:cNvPr id="288" name="Google Shape;288;p19"/>
            <p:cNvSpPr/>
            <p:nvPr/>
          </p:nvSpPr>
          <p:spPr>
            <a:xfrm>
              <a:off x="1919475" y="4224025"/>
              <a:ext cx="1686000" cy="361800"/>
            </a:xfrm>
            <a:prstGeom prst="ellipse">
              <a:avLst/>
            </a:prstGeom>
            <a:solidFill>
              <a:srgbClr val="CC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19"/>
            <p:cNvSpPr/>
            <p:nvPr/>
          </p:nvSpPr>
          <p:spPr>
            <a:xfrm>
              <a:off x="1929075" y="4243075"/>
              <a:ext cx="1666800" cy="171300"/>
            </a:xfrm>
            <a:prstGeom prst="rect">
              <a:avLst/>
            </a:prstGeom>
            <a:solidFill>
              <a:srgbClr val="CC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290" name="Google Shape;290;p19"/>
            <p:cNvCxnSpPr/>
            <p:nvPr/>
          </p:nvCxnSpPr>
          <p:spPr>
            <a:xfrm>
              <a:off x="1938525" y="4404925"/>
              <a:ext cx="1647900" cy="0"/>
            </a:xfrm>
            <a:prstGeom prst="straightConnector1">
              <a:avLst/>
            </a:prstGeom>
            <a:noFill/>
            <a:ln cap="flat" cmpd="sng" w="38100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291" name="Google Shape;291;p19"/>
            <p:cNvSpPr/>
            <p:nvPr/>
          </p:nvSpPr>
          <p:spPr>
            <a:xfrm>
              <a:off x="1919475" y="4125474"/>
              <a:ext cx="1686000" cy="288900"/>
            </a:xfrm>
            <a:prstGeom prst="ellipse">
              <a:avLst/>
            </a:prstGeom>
            <a:solidFill>
              <a:srgbClr val="CC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0"/>
          <p:cNvSpPr/>
          <p:nvPr/>
        </p:nvSpPr>
        <p:spPr>
          <a:xfrm>
            <a:off x="268025" y="1819850"/>
            <a:ext cx="6856200" cy="519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p20"/>
          <p:cNvSpPr txBox="1"/>
          <p:nvPr/>
        </p:nvSpPr>
        <p:spPr>
          <a:xfrm>
            <a:off x="203850" y="239825"/>
            <a:ext cx="151371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Name: ______________________________________________                          </a:t>
            </a: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My Model 	</a:t>
            </a:r>
            <a:r>
              <a:rPr b="1" lang="en" sz="1800"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	                          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Date:________________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8" name="Google Shape;298;p20"/>
          <p:cNvSpPr txBox="1"/>
          <p:nvPr/>
        </p:nvSpPr>
        <p:spPr>
          <a:xfrm>
            <a:off x="3247200" y="797000"/>
            <a:ext cx="90504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can we use one lid to create different sounds?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99" name="Google Shape;299;p20"/>
          <p:cNvSpPr/>
          <p:nvPr/>
        </p:nvSpPr>
        <p:spPr>
          <a:xfrm>
            <a:off x="8408550" y="1819850"/>
            <a:ext cx="6856200" cy="519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00" name="Google Shape;300;p20"/>
          <p:cNvCxnSpPr/>
          <p:nvPr/>
        </p:nvCxnSpPr>
        <p:spPr>
          <a:xfrm>
            <a:off x="289175" y="74627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1" name="Google Shape;301;p20"/>
          <p:cNvCxnSpPr/>
          <p:nvPr/>
        </p:nvCxnSpPr>
        <p:spPr>
          <a:xfrm>
            <a:off x="289175" y="77703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02" name="Google Shape;302;p20"/>
          <p:cNvCxnSpPr/>
          <p:nvPr/>
        </p:nvCxnSpPr>
        <p:spPr>
          <a:xfrm>
            <a:off x="289175" y="80496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3" name="Google Shape;303;p20"/>
          <p:cNvCxnSpPr/>
          <p:nvPr/>
        </p:nvCxnSpPr>
        <p:spPr>
          <a:xfrm>
            <a:off x="289175" y="80778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4" name="Google Shape;304;p20"/>
          <p:cNvCxnSpPr/>
          <p:nvPr/>
        </p:nvCxnSpPr>
        <p:spPr>
          <a:xfrm>
            <a:off x="289175" y="838545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05" name="Google Shape;305;p20"/>
          <p:cNvCxnSpPr/>
          <p:nvPr/>
        </p:nvCxnSpPr>
        <p:spPr>
          <a:xfrm>
            <a:off x="289175" y="86648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6" name="Google Shape;306;p20"/>
          <p:cNvCxnSpPr/>
          <p:nvPr/>
        </p:nvCxnSpPr>
        <p:spPr>
          <a:xfrm>
            <a:off x="289175" y="86930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7" name="Google Shape;307;p20"/>
          <p:cNvCxnSpPr/>
          <p:nvPr/>
        </p:nvCxnSpPr>
        <p:spPr>
          <a:xfrm>
            <a:off x="289175" y="90006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08" name="Google Shape;308;p20"/>
          <p:cNvCxnSpPr/>
          <p:nvPr/>
        </p:nvCxnSpPr>
        <p:spPr>
          <a:xfrm>
            <a:off x="289175" y="92799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9" name="Google Shape;309;p20"/>
          <p:cNvCxnSpPr/>
          <p:nvPr/>
        </p:nvCxnSpPr>
        <p:spPr>
          <a:xfrm>
            <a:off x="8429700" y="74768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0" name="Google Shape;310;p20"/>
          <p:cNvCxnSpPr/>
          <p:nvPr/>
        </p:nvCxnSpPr>
        <p:spPr>
          <a:xfrm>
            <a:off x="8429700" y="77844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11" name="Google Shape;311;p20"/>
          <p:cNvCxnSpPr/>
          <p:nvPr/>
        </p:nvCxnSpPr>
        <p:spPr>
          <a:xfrm>
            <a:off x="8429700" y="80637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2" name="Google Shape;312;p20"/>
          <p:cNvCxnSpPr/>
          <p:nvPr/>
        </p:nvCxnSpPr>
        <p:spPr>
          <a:xfrm>
            <a:off x="8429700" y="80919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3" name="Google Shape;313;p20"/>
          <p:cNvCxnSpPr/>
          <p:nvPr/>
        </p:nvCxnSpPr>
        <p:spPr>
          <a:xfrm>
            <a:off x="8429700" y="839955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14" name="Google Shape;314;p20"/>
          <p:cNvCxnSpPr/>
          <p:nvPr/>
        </p:nvCxnSpPr>
        <p:spPr>
          <a:xfrm>
            <a:off x="8429700" y="86789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5" name="Google Shape;315;p20"/>
          <p:cNvCxnSpPr/>
          <p:nvPr/>
        </p:nvCxnSpPr>
        <p:spPr>
          <a:xfrm>
            <a:off x="8429700" y="87071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6" name="Google Shape;316;p20"/>
          <p:cNvCxnSpPr/>
          <p:nvPr/>
        </p:nvCxnSpPr>
        <p:spPr>
          <a:xfrm>
            <a:off x="8429700" y="90147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17" name="Google Shape;317;p20"/>
          <p:cNvCxnSpPr/>
          <p:nvPr/>
        </p:nvCxnSpPr>
        <p:spPr>
          <a:xfrm>
            <a:off x="8429700" y="92940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18" name="Google Shape;318;p20"/>
          <p:cNvSpPr/>
          <p:nvPr/>
        </p:nvSpPr>
        <p:spPr>
          <a:xfrm>
            <a:off x="1448100" y="4871725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p20"/>
          <p:cNvSpPr/>
          <p:nvPr/>
        </p:nvSpPr>
        <p:spPr>
          <a:xfrm>
            <a:off x="5148300" y="3947800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0" name="Google Shape;320;p20"/>
          <p:cNvSpPr/>
          <p:nvPr/>
        </p:nvSpPr>
        <p:spPr>
          <a:xfrm>
            <a:off x="4648500" y="4871725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1" name="Google Shape;321;p20"/>
          <p:cNvSpPr/>
          <p:nvPr/>
        </p:nvSpPr>
        <p:spPr>
          <a:xfrm>
            <a:off x="1962450" y="3947800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20"/>
          <p:cNvSpPr/>
          <p:nvPr/>
        </p:nvSpPr>
        <p:spPr>
          <a:xfrm>
            <a:off x="1448100" y="3947800"/>
            <a:ext cx="3986100" cy="1009800"/>
          </a:xfrm>
          <a:prstGeom prst="parallelogram">
            <a:avLst>
              <a:gd fmla="val 56181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23" name="Google Shape;323;p20"/>
          <p:cNvGrpSpPr/>
          <p:nvPr/>
        </p:nvGrpSpPr>
        <p:grpSpPr>
          <a:xfrm>
            <a:off x="1919475" y="4125474"/>
            <a:ext cx="1686000" cy="460351"/>
            <a:chOff x="1919475" y="4125474"/>
            <a:chExt cx="1686000" cy="460351"/>
          </a:xfrm>
        </p:grpSpPr>
        <p:sp>
          <p:nvSpPr>
            <p:cNvPr id="324" name="Google Shape;324;p20"/>
            <p:cNvSpPr/>
            <p:nvPr/>
          </p:nvSpPr>
          <p:spPr>
            <a:xfrm>
              <a:off x="1919475" y="4224025"/>
              <a:ext cx="1686000" cy="361800"/>
            </a:xfrm>
            <a:prstGeom prst="ellipse">
              <a:avLst/>
            </a:prstGeom>
            <a:solidFill>
              <a:srgbClr val="CC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20"/>
            <p:cNvSpPr/>
            <p:nvPr/>
          </p:nvSpPr>
          <p:spPr>
            <a:xfrm>
              <a:off x="1929075" y="4243075"/>
              <a:ext cx="1666800" cy="171300"/>
            </a:xfrm>
            <a:prstGeom prst="rect">
              <a:avLst/>
            </a:prstGeom>
            <a:solidFill>
              <a:srgbClr val="CC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26" name="Google Shape;326;p20"/>
            <p:cNvCxnSpPr/>
            <p:nvPr/>
          </p:nvCxnSpPr>
          <p:spPr>
            <a:xfrm>
              <a:off x="1938525" y="4404925"/>
              <a:ext cx="1647900" cy="0"/>
            </a:xfrm>
            <a:prstGeom prst="straightConnector1">
              <a:avLst/>
            </a:prstGeom>
            <a:noFill/>
            <a:ln cap="flat" cmpd="sng" w="38100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27" name="Google Shape;327;p20"/>
            <p:cNvSpPr/>
            <p:nvPr/>
          </p:nvSpPr>
          <p:spPr>
            <a:xfrm>
              <a:off x="1919475" y="4125474"/>
              <a:ext cx="1686000" cy="288900"/>
            </a:xfrm>
            <a:prstGeom prst="ellipse">
              <a:avLst/>
            </a:prstGeom>
            <a:solidFill>
              <a:srgbClr val="CC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28" name="Google Shape;328;p20"/>
          <p:cNvSpPr/>
          <p:nvPr/>
        </p:nvSpPr>
        <p:spPr>
          <a:xfrm>
            <a:off x="10034400" y="4794138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p20"/>
          <p:cNvSpPr/>
          <p:nvPr/>
        </p:nvSpPr>
        <p:spPr>
          <a:xfrm>
            <a:off x="10548750" y="3870213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0" name="Google Shape;330;p20"/>
          <p:cNvSpPr/>
          <p:nvPr/>
        </p:nvSpPr>
        <p:spPr>
          <a:xfrm>
            <a:off x="13734600" y="3870213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20"/>
          <p:cNvSpPr/>
          <p:nvPr/>
        </p:nvSpPr>
        <p:spPr>
          <a:xfrm>
            <a:off x="13234800" y="4794138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20"/>
          <p:cNvSpPr/>
          <p:nvPr/>
        </p:nvSpPr>
        <p:spPr>
          <a:xfrm>
            <a:off x="10034400" y="3870213"/>
            <a:ext cx="3986100" cy="1009800"/>
          </a:xfrm>
          <a:prstGeom prst="parallelogram">
            <a:avLst>
              <a:gd fmla="val 56181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3" name="Google Shape;333;p20"/>
          <p:cNvGrpSpPr/>
          <p:nvPr/>
        </p:nvGrpSpPr>
        <p:grpSpPr>
          <a:xfrm>
            <a:off x="12649077" y="4195517"/>
            <a:ext cx="885824" cy="292829"/>
            <a:chOff x="1919475" y="4125474"/>
            <a:chExt cx="1686000" cy="460351"/>
          </a:xfrm>
        </p:grpSpPr>
        <p:sp>
          <p:nvSpPr>
            <p:cNvPr id="334" name="Google Shape;334;p20"/>
            <p:cNvSpPr/>
            <p:nvPr/>
          </p:nvSpPr>
          <p:spPr>
            <a:xfrm>
              <a:off x="1919475" y="4224025"/>
              <a:ext cx="1686000" cy="361800"/>
            </a:xfrm>
            <a:prstGeom prst="ellipse">
              <a:avLst/>
            </a:prstGeom>
            <a:solidFill>
              <a:srgbClr val="CC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20"/>
            <p:cNvSpPr/>
            <p:nvPr/>
          </p:nvSpPr>
          <p:spPr>
            <a:xfrm>
              <a:off x="1929075" y="4243075"/>
              <a:ext cx="1666800" cy="171300"/>
            </a:xfrm>
            <a:prstGeom prst="rect">
              <a:avLst/>
            </a:prstGeom>
            <a:solidFill>
              <a:srgbClr val="CC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336" name="Google Shape;336;p20"/>
            <p:cNvCxnSpPr/>
            <p:nvPr/>
          </p:nvCxnSpPr>
          <p:spPr>
            <a:xfrm>
              <a:off x="1938525" y="4404925"/>
              <a:ext cx="1647900" cy="0"/>
            </a:xfrm>
            <a:prstGeom prst="straightConnector1">
              <a:avLst/>
            </a:prstGeom>
            <a:noFill/>
            <a:ln cap="flat" cmpd="sng" w="38100">
              <a:solidFill>
                <a:srgbClr val="CCCCC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337" name="Google Shape;337;p20"/>
            <p:cNvSpPr/>
            <p:nvPr/>
          </p:nvSpPr>
          <p:spPr>
            <a:xfrm>
              <a:off x="1919475" y="4125474"/>
              <a:ext cx="1686000" cy="288900"/>
            </a:xfrm>
            <a:prstGeom prst="ellipse">
              <a:avLst/>
            </a:prstGeom>
            <a:solidFill>
              <a:srgbClr val="CCCCCC"/>
            </a:solidFill>
            <a:ln cap="flat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21"/>
          <p:cNvSpPr/>
          <p:nvPr/>
        </p:nvSpPr>
        <p:spPr>
          <a:xfrm>
            <a:off x="268025" y="1819850"/>
            <a:ext cx="6856200" cy="519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p21"/>
          <p:cNvSpPr txBox="1"/>
          <p:nvPr/>
        </p:nvSpPr>
        <p:spPr>
          <a:xfrm>
            <a:off x="203850" y="239825"/>
            <a:ext cx="151371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Name: ______________________________________________                          </a:t>
            </a: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My Model 	</a:t>
            </a:r>
            <a:r>
              <a:rPr b="1" lang="en" sz="1800"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b="1" lang="en">
                <a:latin typeface="Comic Sans MS"/>
                <a:ea typeface="Comic Sans MS"/>
                <a:cs typeface="Comic Sans MS"/>
                <a:sym typeface="Comic Sans MS"/>
              </a:rPr>
              <a:t>	                            </a:t>
            </a:r>
            <a:r>
              <a:rPr lang="en">
                <a:latin typeface="Comic Sans MS"/>
                <a:ea typeface="Comic Sans MS"/>
                <a:cs typeface="Comic Sans MS"/>
                <a:sym typeface="Comic Sans MS"/>
              </a:rPr>
              <a:t>Date:________________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44" name="Google Shape;344;p21"/>
          <p:cNvSpPr txBox="1"/>
          <p:nvPr/>
        </p:nvSpPr>
        <p:spPr>
          <a:xfrm>
            <a:off x="3247200" y="797000"/>
            <a:ext cx="9050400" cy="62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2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can we use a table to create different sounds?</a:t>
            </a:r>
            <a:endParaRPr b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22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45" name="Google Shape;345;p21"/>
          <p:cNvSpPr/>
          <p:nvPr/>
        </p:nvSpPr>
        <p:spPr>
          <a:xfrm>
            <a:off x="8408550" y="1819850"/>
            <a:ext cx="6856200" cy="5191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46" name="Google Shape;346;p21"/>
          <p:cNvCxnSpPr/>
          <p:nvPr/>
        </p:nvCxnSpPr>
        <p:spPr>
          <a:xfrm>
            <a:off x="289175" y="74627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7" name="Google Shape;347;p21"/>
          <p:cNvCxnSpPr/>
          <p:nvPr/>
        </p:nvCxnSpPr>
        <p:spPr>
          <a:xfrm>
            <a:off x="289175" y="77703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48" name="Google Shape;348;p21"/>
          <p:cNvCxnSpPr/>
          <p:nvPr/>
        </p:nvCxnSpPr>
        <p:spPr>
          <a:xfrm>
            <a:off x="289175" y="80496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49" name="Google Shape;349;p21"/>
          <p:cNvCxnSpPr/>
          <p:nvPr/>
        </p:nvCxnSpPr>
        <p:spPr>
          <a:xfrm>
            <a:off x="289175" y="80778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0" name="Google Shape;350;p21"/>
          <p:cNvCxnSpPr/>
          <p:nvPr/>
        </p:nvCxnSpPr>
        <p:spPr>
          <a:xfrm>
            <a:off x="289175" y="838545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51" name="Google Shape;351;p21"/>
          <p:cNvCxnSpPr/>
          <p:nvPr/>
        </p:nvCxnSpPr>
        <p:spPr>
          <a:xfrm>
            <a:off x="289175" y="86648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2" name="Google Shape;352;p21"/>
          <p:cNvCxnSpPr/>
          <p:nvPr/>
        </p:nvCxnSpPr>
        <p:spPr>
          <a:xfrm>
            <a:off x="289175" y="86930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3" name="Google Shape;353;p21"/>
          <p:cNvCxnSpPr/>
          <p:nvPr/>
        </p:nvCxnSpPr>
        <p:spPr>
          <a:xfrm>
            <a:off x="289175" y="90006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54" name="Google Shape;354;p21"/>
          <p:cNvCxnSpPr/>
          <p:nvPr/>
        </p:nvCxnSpPr>
        <p:spPr>
          <a:xfrm>
            <a:off x="289175" y="92799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5" name="Google Shape;355;p21"/>
          <p:cNvCxnSpPr/>
          <p:nvPr/>
        </p:nvCxnSpPr>
        <p:spPr>
          <a:xfrm>
            <a:off x="8429700" y="74768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6" name="Google Shape;356;p21"/>
          <p:cNvCxnSpPr/>
          <p:nvPr/>
        </p:nvCxnSpPr>
        <p:spPr>
          <a:xfrm>
            <a:off x="8429700" y="77844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57" name="Google Shape;357;p21"/>
          <p:cNvCxnSpPr/>
          <p:nvPr/>
        </p:nvCxnSpPr>
        <p:spPr>
          <a:xfrm>
            <a:off x="8429700" y="80637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8" name="Google Shape;358;p21"/>
          <p:cNvCxnSpPr/>
          <p:nvPr/>
        </p:nvCxnSpPr>
        <p:spPr>
          <a:xfrm>
            <a:off x="8429700" y="80919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59" name="Google Shape;359;p21"/>
          <p:cNvCxnSpPr/>
          <p:nvPr/>
        </p:nvCxnSpPr>
        <p:spPr>
          <a:xfrm>
            <a:off x="8429700" y="839955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60" name="Google Shape;360;p21"/>
          <p:cNvCxnSpPr/>
          <p:nvPr/>
        </p:nvCxnSpPr>
        <p:spPr>
          <a:xfrm>
            <a:off x="8429700" y="86789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1" name="Google Shape;361;p21"/>
          <p:cNvCxnSpPr/>
          <p:nvPr/>
        </p:nvCxnSpPr>
        <p:spPr>
          <a:xfrm>
            <a:off x="8429700" y="870712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62" name="Google Shape;362;p21"/>
          <p:cNvCxnSpPr/>
          <p:nvPr/>
        </p:nvCxnSpPr>
        <p:spPr>
          <a:xfrm>
            <a:off x="8429700" y="9014700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363" name="Google Shape;363;p21"/>
          <p:cNvCxnSpPr/>
          <p:nvPr/>
        </p:nvCxnSpPr>
        <p:spPr>
          <a:xfrm>
            <a:off x="8429700" y="9294075"/>
            <a:ext cx="68139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4" name="Google Shape;364;p21"/>
          <p:cNvSpPr txBox="1"/>
          <p:nvPr/>
        </p:nvSpPr>
        <p:spPr>
          <a:xfrm>
            <a:off x="2719625" y="1673075"/>
            <a:ext cx="1953000" cy="437400"/>
          </a:xfrm>
          <a:prstGeom prst="rect">
            <a:avLst/>
          </a:prstGeom>
          <a:solidFill>
            <a:srgbClr val="D9D9D9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loud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65" name="Google Shape;365;p21"/>
          <p:cNvSpPr txBox="1"/>
          <p:nvPr/>
        </p:nvSpPr>
        <p:spPr>
          <a:xfrm>
            <a:off x="10860150" y="1658975"/>
            <a:ext cx="1953000" cy="437400"/>
          </a:xfrm>
          <a:prstGeom prst="rect">
            <a:avLst/>
          </a:prstGeom>
          <a:solidFill>
            <a:srgbClr val="CCCCCC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Comic Sans MS"/>
                <a:ea typeface="Comic Sans MS"/>
                <a:cs typeface="Comic Sans MS"/>
                <a:sym typeface="Comic Sans MS"/>
              </a:rPr>
              <a:t>soft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66" name="Google Shape;366;p21"/>
          <p:cNvSpPr/>
          <p:nvPr/>
        </p:nvSpPr>
        <p:spPr>
          <a:xfrm>
            <a:off x="1448100" y="4871725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21"/>
          <p:cNvSpPr/>
          <p:nvPr/>
        </p:nvSpPr>
        <p:spPr>
          <a:xfrm>
            <a:off x="5148300" y="3947800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21"/>
          <p:cNvSpPr/>
          <p:nvPr/>
        </p:nvSpPr>
        <p:spPr>
          <a:xfrm>
            <a:off x="4648500" y="4871725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9" name="Google Shape;369;p21"/>
          <p:cNvSpPr/>
          <p:nvPr/>
        </p:nvSpPr>
        <p:spPr>
          <a:xfrm>
            <a:off x="1962450" y="3947800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21"/>
          <p:cNvSpPr/>
          <p:nvPr/>
        </p:nvSpPr>
        <p:spPr>
          <a:xfrm>
            <a:off x="1448100" y="3947800"/>
            <a:ext cx="3986100" cy="1009800"/>
          </a:xfrm>
          <a:prstGeom prst="parallelogram">
            <a:avLst>
              <a:gd fmla="val 56181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1" name="Google Shape;371;p21"/>
          <p:cNvSpPr/>
          <p:nvPr/>
        </p:nvSpPr>
        <p:spPr>
          <a:xfrm>
            <a:off x="10034400" y="4794138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2" name="Google Shape;372;p21"/>
          <p:cNvSpPr/>
          <p:nvPr/>
        </p:nvSpPr>
        <p:spPr>
          <a:xfrm>
            <a:off x="10548750" y="3870213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3" name="Google Shape;373;p21"/>
          <p:cNvSpPr/>
          <p:nvPr/>
        </p:nvSpPr>
        <p:spPr>
          <a:xfrm>
            <a:off x="13734600" y="3870213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4" name="Google Shape;374;p21"/>
          <p:cNvSpPr/>
          <p:nvPr/>
        </p:nvSpPr>
        <p:spPr>
          <a:xfrm>
            <a:off x="13234800" y="4794138"/>
            <a:ext cx="285900" cy="1676400"/>
          </a:xfrm>
          <a:prstGeom prst="cube">
            <a:avLst>
              <a:gd fmla="val 25000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p21"/>
          <p:cNvSpPr/>
          <p:nvPr/>
        </p:nvSpPr>
        <p:spPr>
          <a:xfrm>
            <a:off x="10034400" y="3870213"/>
            <a:ext cx="3986100" cy="1009800"/>
          </a:xfrm>
          <a:prstGeom prst="parallelogram">
            <a:avLst>
              <a:gd fmla="val 56181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