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334" r:id="rId2"/>
    <p:sldId id="256" r:id="rId3"/>
    <p:sldId id="270" r:id="rId4"/>
    <p:sldId id="272" r:id="rId5"/>
    <p:sldId id="273" r:id="rId6"/>
    <p:sldId id="257" r:id="rId7"/>
    <p:sldId id="275" r:id="rId8"/>
    <p:sldId id="263" r:id="rId9"/>
    <p:sldId id="261" r:id="rId10"/>
    <p:sldId id="265" r:id="rId11"/>
    <p:sldId id="264" r:id="rId12"/>
    <p:sldId id="276" r:id="rId13"/>
    <p:sldId id="267" r:id="rId14"/>
    <p:sldId id="269" r:id="rId15"/>
    <p:sldId id="277" r:id="rId16"/>
    <p:sldId id="313" r:id="rId17"/>
    <p:sldId id="310" r:id="rId18"/>
    <p:sldId id="279" r:id="rId19"/>
    <p:sldId id="278" r:id="rId20"/>
    <p:sldId id="280" r:id="rId21"/>
    <p:sldId id="281" r:id="rId22"/>
    <p:sldId id="321" r:id="rId23"/>
    <p:sldId id="322" r:id="rId24"/>
    <p:sldId id="324" r:id="rId25"/>
    <p:sldId id="315" r:id="rId26"/>
    <p:sldId id="314" r:id="rId27"/>
    <p:sldId id="312" r:id="rId28"/>
    <p:sldId id="282" r:id="rId29"/>
    <p:sldId id="284" r:id="rId30"/>
    <p:sldId id="285" r:id="rId31"/>
    <p:sldId id="309" r:id="rId32"/>
    <p:sldId id="308" r:id="rId33"/>
    <p:sldId id="320" r:id="rId34"/>
    <p:sldId id="316" r:id="rId35"/>
    <p:sldId id="326" r:id="rId36"/>
    <p:sldId id="317" r:id="rId37"/>
    <p:sldId id="289" r:id="rId38"/>
    <p:sldId id="291" r:id="rId39"/>
    <p:sldId id="328" r:id="rId40"/>
    <p:sldId id="327" r:id="rId41"/>
    <p:sldId id="318" r:id="rId42"/>
    <p:sldId id="297" r:id="rId43"/>
    <p:sldId id="335" r:id="rId44"/>
    <p:sldId id="319" r:id="rId45"/>
    <p:sldId id="298" r:id="rId46"/>
    <p:sldId id="330" r:id="rId47"/>
    <p:sldId id="290" r:id="rId48"/>
    <p:sldId id="333" r:id="rId49"/>
    <p:sldId id="300" r:id="rId50"/>
    <p:sldId id="301" r:id="rId51"/>
    <p:sldId id="336" r:id="rId52"/>
    <p:sldId id="337" r:id="rId53"/>
    <p:sldId id="338" r:id="rId54"/>
    <p:sldId id="339" r:id="rId55"/>
    <p:sldId id="340" r:id="rId56"/>
    <p:sldId id="302" r:id="rId57"/>
    <p:sldId id="303" r:id="rId58"/>
    <p:sldId id="304" r:id="rId59"/>
    <p:sldId id="305" r:id="rId60"/>
    <p:sldId id="306" r:id="rId61"/>
    <p:sldId id="307" r:id="rId62"/>
    <p:sldId id="341" r:id="rId63"/>
    <p:sldId id="332" r:id="rId64"/>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56" autoAdjust="0"/>
  </p:normalViewPr>
  <p:slideViewPr>
    <p:cSldViewPr snapToGrid="0" snapToObjects="1">
      <p:cViewPr>
        <p:scale>
          <a:sx n="66" d="100"/>
          <a:sy n="66" d="100"/>
        </p:scale>
        <p:origin x="1925" y="40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2" d="100"/>
          <a:sy n="72" d="100"/>
        </p:scale>
        <p:origin x="-2424" y="-96"/>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2FE4CC9A-7DC0-5447-AE61-E951D84FBC85}" type="datetimeFigureOut">
              <a:rPr lang="en-US" smtClean="0"/>
              <a:t>9/30/2016</a:t>
            </a:fld>
            <a:endParaRPr lang="en-US"/>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D3CCEB68-357C-5F4B-AAEC-53FFB124953E}" type="slidenum">
              <a:rPr lang="en-US" smtClean="0"/>
              <a:t>‹#›</a:t>
            </a:fld>
            <a:endParaRPr lang="en-US"/>
          </a:p>
        </p:txBody>
      </p:sp>
    </p:spTree>
    <p:extLst>
      <p:ext uri="{BB962C8B-B14F-4D97-AF65-F5344CB8AC3E}">
        <p14:creationId xmlns:p14="http://schemas.microsoft.com/office/powerpoint/2010/main" val="3327695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B7D0BE49-277C-234D-87B5-00A75980C542}" type="datetimeFigureOut">
              <a:rPr lang="en-US" smtClean="0"/>
              <a:t>9/30/2016</a:t>
            </a:fld>
            <a:endParaRPr lang="en-US"/>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D63D2128-3CED-D045-B0E9-7E7E5A7F6254}" type="slidenum">
              <a:rPr lang="en-US" smtClean="0"/>
              <a:t>‹#›</a:t>
            </a:fld>
            <a:endParaRPr lang="en-US"/>
          </a:p>
        </p:txBody>
      </p:sp>
    </p:spTree>
    <p:extLst>
      <p:ext uri="{BB962C8B-B14F-4D97-AF65-F5344CB8AC3E}">
        <p14:creationId xmlns:p14="http://schemas.microsoft.com/office/powerpoint/2010/main" val="29802463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8mfBomrw0r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wvic.com/content.cfm?PageID=688&amp;Cat=0"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students to draw a picture of water on the front. Notice</a:t>
            </a:r>
            <a:r>
              <a:rPr lang="en-US" baseline="0" dirty="0"/>
              <a:t> what students draw and how they are using water in their picture. Their images can possibly used </a:t>
            </a:r>
          </a:p>
          <a:p>
            <a:r>
              <a:rPr lang="en-US" b="1" baseline="0" dirty="0"/>
              <a:t>All important instructional ideas/prompts in the following slide notes will be bolded. </a:t>
            </a:r>
            <a:endParaRPr lang="en-US" b="1" dirty="0"/>
          </a:p>
        </p:txBody>
      </p:sp>
      <p:sp>
        <p:nvSpPr>
          <p:cNvPr id="4" name="Slide Number Placeholder 3"/>
          <p:cNvSpPr>
            <a:spLocks noGrp="1"/>
          </p:cNvSpPr>
          <p:nvPr>
            <p:ph type="sldNum" sz="quarter" idx="10"/>
          </p:nvPr>
        </p:nvSpPr>
        <p:spPr/>
        <p:txBody>
          <a:bodyPr/>
          <a:lstStyle/>
          <a:p>
            <a:fld id="{D63D2128-3CED-D045-B0E9-7E7E5A7F6254}" type="slidenum">
              <a:rPr lang="en-US" smtClean="0"/>
              <a:t>1</a:t>
            </a:fld>
            <a:endParaRPr lang="en-US"/>
          </a:p>
        </p:txBody>
      </p:sp>
    </p:spTree>
    <p:extLst>
      <p:ext uri="{BB962C8B-B14F-4D97-AF65-F5344CB8AC3E}">
        <p14:creationId xmlns:p14="http://schemas.microsoft.com/office/powerpoint/2010/main" val="53438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Draw comparisons between this</a:t>
            </a:r>
            <a:r>
              <a:rPr lang="en-US" b="1" baseline="0" dirty="0"/>
              <a:t> picture and their hands-on activity with ice and clay, what are the similarities and differences that they observe.</a:t>
            </a:r>
            <a:endParaRPr lang="en-US" b="1" dirty="0"/>
          </a:p>
        </p:txBody>
      </p:sp>
      <p:sp>
        <p:nvSpPr>
          <p:cNvPr id="4" name="Slide Number Placeholder 3"/>
          <p:cNvSpPr>
            <a:spLocks noGrp="1"/>
          </p:cNvSpPr>
          <p:nvPr>
            <p:ph type="sldNum" sz="quarter" idx="10"/>
          </p:nvPr>
        </p:nvSpPr>
        <p:spPr/>
        <p:txBody>
          <a:bodyPr/>
          <a:lstStyle/>
          <a:p>
            <a:fld id="{D63D2128-3CED-D045-B0E9-7E7E5A7F6254}" type="slidenum">
              <a:rPr lang="en-US" smtClean="0"/>
              <a:t>10</a:t>
            </a:fld>
            <a:endParaRPr lang="en-US"/>
          </a:p>
        </p:txBody>
      </p:sp>
    </p:spTree>
    <p:extLst>
      <p:ext uri="{BB962C8B-B14F-4D97-AF65-F5344CB8AC3E}">
        <p14:creationId xmlns:p14="http://schemas.microsoft.com/office/powerpoint/2010/main" val="1970323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Glaciers create landforms, explain that glaciers change the land and sometimes the land can look very different after a glacier has passed through. </a:t>
            </a:r>
            <a:r>
              <a:rPr lang="en-US" b="1" dirty="0"/>
              <a:t>Students will need to be explicitly</a:t>
            </a:r>
            <a:r>
              <a:rPr lang="en-US" b="1" baseline="0" dirty="0"/>
              <a:t> told that Glacial moraines are made out of rocks, sand, and soil.</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11</a:t>
            </a:fld>
            <a:endParaRPr lang="en-US"/>
          </a:p>
        </p:txBody>
      </p:sp>
    </p:spTree>
    <p:extLst>
      <p:ext uri="{BB962C8B-B14F-4D97-AF65-F5344CB8AC3E}">
        <p14:creationId xmlns:p14="http://schemas.microsoft.com/office/powerpoint/2010/main" val="3106266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Sometimes boulders are found when there is</a:t>
            </a:r>
            <a:r>
              <a:rPr lang="en-US" b="1" baseline="0" dirty="0"/>
              <a:t> new construction or deforestation. These types of boulders are called glacial </a:t>
            </a:r>
            <a:r>
              <a:rPr lang="en-US" b="1" baseline="0" dirty="0" err="1"/>
              <a:t>erratics</a:t>
            </a:r>
            <a:r>
              <a:rPr lang="en-US" b="1" baseline="0" dirty="0"/>
              <a:t> because there look so strange and stick out from the land. The second picture is a glacial erratic found in a forest. Notice in both pictures the people standing next to the boulders are much smaller than the rocks. This would be a good time to think about how massive in size the ice sheets were that moved these boulders. </a:t>
            </a:r>
            <a:endParaRPr lang="en-US" b="1" dirty="0"/>
          </a:p>
        </p:txBody>
      </p:sp>
      <p:sp>
        <p:nvSpPr>
          <p:cNvPr id="4" name="Slide Number Placeholder 3"/>
          <p:cNvSpPr>
            <a:spLocks noGrp="1"/>
          </p:cNvSpPr>
          <p:nvPr>
            <p:ph type="sldNum" sz="quarter" idx="10"/>
          </p:nvPr>
        </p:nvSpPr>
        <p:spPr/>
        <p:txBody>
          <a:bodyPr/>
          <a:lstStyle/>
          <a:p>
            <a:fld id="{D63D2128-3CED-D045-B0E9-7E7E5A7F6254}" type="slidenum">
              <a:rPr lang="en-US" smtClean="0"/>
              <a:t>12</a:t>
            </a:fld>
            <a:endParaRPr lang="en-US"/>
          </a:p>
        </p:txBody>
      </p:sp>
    </p:spTree>
    <p:extLst>
      <p:ext uri="{BB962C8B-B14F-4D97-AF65-F5344CB8AC3E}">
        <p14:creationId xmlns:p14="http://schemas.microsoft.com/office/powerpoint/2010/main" val="304356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video</a:t>
            </a:r>
            <a:r>
              <a:rPr lang="en-US" baseline="0" dirty="0"/>
              <a:t> that demonstrates how Moraines are formed</a:t>
            </a:r>
          </a:p>
          <a:p>
            <a:r>
              <a:rPr lang="en-US" dirty="0"/>
              <a:t>https://</a:t>
            </a:r>
            <a:r>
              <a:rPr lang="en-US" dirty="0" err="1"/>
              <a:t>www.youtube.com</a:t>
            </a:r>
            <a:r>
              <a:rPr lang="en-US" dirty="0"/>
              <a:t>/</a:t>
            </a:r>
            <a:r>
              <a:rPr lang="en-US" dirty="0" err="1"/>
              <a:t>watch?v</a:t>
            </a:r>
            <a:r>
              <a:rPr lang="en-US" dirty="0"/>
              <a:t>=rkPKCWoPQP4 (start at 13 seconds)</a:t>
            </a:r>
          </a:p>
        </p:txBody>
      </p:sp>
      <p:sp>
        <p:nvSpPr>
          <p:cNvPr id="4" name="Slide Number Placeholder 3"/>
          <p:cNvSpPr>
            <a:spLocks noGrp="1"/>
          </p:cNvSpPr>
          <p:nvPr>
            <p:ph type="sldNum" sz="quarter" idx="10"/>
          </p:nvPr>
        </p:nvSpPr>
        <p:spPr/>
        <p:txBody>
          <a:bodyPr/>
          <a:lstStyle/>
          <a:p>
            <a:fld id="{D63D2128-3CED-D045-B0E9-7E7E5A7F6254}" type="slidenum">
              <a:rPr lang="en-US" smtClean="0"/>
              <a:t>13</a:t>
            </a:fld>
            <a:endParaRPr lang="en-US"/>
          </a:p>
        </p:txBody>
      </p:sp>
    </p:spTree>
    <p:extLst>
      <p:ext uri="{BB962C8B-B14F-4D97-AF65-F5344CB8AC3E}">
        <p14:creationId xmlns:p14="http://schemas.microsoft.com/office/powerpoint/2010/main" val="3674399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 can remember what a glacial moraine is made out of?</a:t>
            </a:r>
          </a:p>
        </p:txBody>
      </p:sp>
      <p:sp>
        <p:nvSpPr>
          <p:cNvPr id="4" name="Slide Number Placeholder 3"/>
          <p:cNvSpPr>
            <a:spLocks noGrp="1"/>
          </p:cNvSpPr>
          <p:nvPr>
            <p:ph type="sldNum" sz="quarter" idx="10"/>
          </p:nvPr>
        </p:nvSpPr>
        <p:spPr/>
        <p:txBody>
          <a:bodyPr/>
          <a:lstStyle/>
          <a:p>
            <a:fld id="{D63D2128-3CED-D045-B0E9-7E7E5A7F6254}" type="slidenum">
              <a:rPr lang="en-US" smtClean="0"/>
              <a:t>14</a:t>
            </a:fld>
            <a:endParaRPr lang="en-US"/>
          </a:p>
        </p:txBody>
      </p:sp>
    </p:spTree>
    <p:extLst>
      <p:ext uri="{BB962C8B-B14F-4D97-AF65-F5344CB8AC3E}">
        <p14:creationId xmlns:p14="http://schemas.microsoft.com/office/powerpoint/2010/main" val="2349423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 similar</a:t>
            </a:r>
            <a:r>
              <a:rPr lang="en-US" b="1" baseline="0" dirty="0"/>
              <a:t> picture. You can see where the dam is, the hill next to the dam, and the glacial moraine on the other side. What earth materials do you think that the hill next to the dame is made of? </a:t>
            </a:r>
            <a:r>
              <a:rPr lang="en-US" b="1" dirty="0"/>
              <a:t>Rattlesnake lake’s name comes</a:t>
            </a:r>
            <a:r>
              <a:rPr lang="en-US" b="1" baseline="0" dirty="0"/>
              <a:t> from the grass that grows in the area, there are no actual rattlesnakes in the area.</a:t>
            </a:r>
            <a:endParaRPr lang="en-US" b="1" dirty="0"/>
          </a:p>
        </p:txBody>
      </p:sp>
      <p:sp>
        <p:nvSpPr>
          <p:cNvPr id="4" name="Slide Number Placeholder 3"/>
          <p:cNvSpPr>
            <a:spLocks noGrp="1"/>
          </p:cNvSpPr>
          <p:nvPr>
            <p:ph type="sldNum" sz="quarter" idx="10"/>
          </p:nvPr>
        </p:nvSpPr>
        <p:spPr/>
        <p:txBody>
          <a:bodyPr/>
          <a:lstStyle/>
          <a:p>
            <a:fld id="{D63D2128-3CED-D045-B0E9-7E7E5A7F6254}" type="slidenum">
              <a:rPr lang="en-US" smtClean="0"/>
              <a:t>15</a:t>
            </a:fld>
            <a:endParaRPr lang="en-US"/>
          </a:p>
        </p:txBody>
      </p:sp>
    </p:spTree>
    <p:extLst>
      <p:ext uri="{BB962C8B-B14F-4D97-AF65-F5344CB8AC3E}">
        <p14:creationId xmlns:p14="http://schemas.microsoft.com/office/powerpoint/2010/main" val="3582697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Now is the time to add a label into the hillside,</a:t>
            </a:r>
            <a:r>
              <a:rPr lang="en-US" b="1" baseline="0" dirty="0"/>
              <a:t> glacial moraine or glacial material. Have students add details such as glacial material is made up of small cobbles (small rocks), sand, and soil. They should draw the individual rocks and tiny pieces of sand in the rectangular shape. This may take up to 10 minutes to do.</a:t>
            </a:r>
          </a:p>
          <a:p>
            <a:endParaRPr lang="en-US" b="1" baseline="0" dirty="0"/>
          </a:p>
          <a:p>
            <a:r>
              <a:rPr lang="en-US" dirty="0"/>
              <a:t>Short Video about glaciers</a:t>
            </a:r>
            <a:r>
              <a:rPr lang="en-US" baseline="0" dirty="0"/>
              <a:t> shaping the land </a:t>
            </a:r>
            <a:r>
              <a:rPr lang="en-US" dirty="0"/>
              <a:t>https://</a:t>
            </a:r>
            <a:r>
              <a:rPr lang="en-US" dirty="0" err="1"/>
              <a:t>www.youtube.com</a:t>
            </a:r>
            <a:r>
              <a:rPr lang="en-US" dirty="0"/>
              <a:t>/</a:t>
            </a:r>
            <a:r>
              <a:rPr lang="en-US" dirty="0" err="1"/>
              <a:t>watch?v</a:t>
            </a:r>
            <a:r>
              <a:rPr lang="en-US" dirty="0"/>
              <a:t>=ybq-5RQ0q_A</a:t>
            </a:r>
          </a:p>
          <a:p>
            <a:r>
              <a:rPr lang="en-US" dirty="0"/>
              <a:t>Short Video about water shaping the land https://</a:t>
            </a:r>
            <a:r>
              <a:rPr lang="en-US" dirty="0" err="1"/>
              <a:t>www.youtube.com</a:t>
            </a:r>
            <a:r>
              <a:rPr lang="en-US" dirty="0"/>
              <a:t>/</a:t>
            </a:r>
            <a:r>
              <a:rPr lang="en-US" dirty="0" err="1"/>
              <a:t>watch?v</a:t>
            </a:r>
            <a:r>
              <a:rPr lang="en-US" dirty="0"/>
              <a:t>=tjjT8LE4x2g</a:t>
            </a:r>
          </a:p>
          <a:p>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16</a:t>
            </a:fld>
            <a:endParaRPr lang="en-US"/>
          </a:p>
        </p:txBody>
      </p:sp>
    </p:spTree>
    <p:extLst>
      <p:ext uri="{BB962C8B-B14F-4D97-AF65-F5344CB8AC3E}">
        <p14:creationId xmlns:p14="http://schemas.microsoft.com/office/powerpoint/2010/main" val="3817580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a:t>
            </a:r>
            <a:r>
              <a:rPr lang="en-US" b="1" baseline="0" dirty="0"/>
              <a:t> an example of a model of a watershed. What do you think this drawing/</a:t>
            </a:r>
            <a:r>
              <a:rPr lang="en-US" b="1" baseline="0"/>
              <a:t>model is </a:t>
            </a:r>
            <a:r>
              <a:rPr lang="en-US" b="1" baseline="0" dirty="0"/>
              <a:t>trying to tell or teach you?</a:t>
            </a:r>
            <a:endParaRPr lang="en-US" b="1" dirty="0"/>
          </a:p>
        </p:txBody>
      </p:sp>
      <p:sp>
        <p:nvSpPr>
          <p:cNvPr id="4" name="Slide Number Placeholder 3"/>
          <p:cNvSpPr>
            <a:spLocks noGrp="1"/>
          </p:cNvSpPr>
          <p:nvPr>
            <p:ph type="sldNum" sz="quarter" idx="10"/>
          </p:nvPr>
        </p:nvSpPr>
        <p:spPr/>
        <p:txBody>
          <a:bodyPr/>
          <a:lstStyle/>
          <a:p>
            <a:fld id="{D63D2128-3CED-D045-B0E9-7E7E5A7F6254}" type="slidenum">
              <a:rPr lang="en-US" smtClean="0"/>
              <a:t>17</a:t>
            </a:fld>
            <a:endParaRPr lang="en-US"/>
          </a:p>
        </p:txBody>
      </p:sp>
    </p:spTree>
    <p:extLst>
      <p:ext uri="{BB962C8B-B14F-4D97-AF65-F5344CB8AC3E}">
        <p14:creationId xmlns:p14="http://schemas.microsoft.com/office/powerpoint/2010/main" val="2866847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Show this video after the 2 minute discussion https://</a:t>
            </a:r>
            <a:r>
              <a:rPr lang="en-US" dirty="0" err="1"/>
              <a:t>www.youtube.com</a:t>
            </a:r>
            <a:r>
              <a:rPr lang="en-US" dirty="0"/>
              <a:t>/</a:t>
            </a:r>
            <a:r>
              <a:rPr lang="en-US" dirty="0" err="1"/>
              <a:t>watch?v</a:t>
            </a:r>
            <a:r>
              <a:rPr lang="en-US" dirty="0"/>
              <a:t>=</a:t>
            </a:r>
            <a:r>
              <a:rPr lang="en-US" dirty="0" err="1"/>
              <a:t>QOrVotzBNto</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18</a:t>
            </a:fld>
            <a:endParaRPr lang="en-US"/>
          </a:p>
        </p:txBody>
      </p:sp>
    </p:spTree>
    <p:extLst>
      <p:ext uri="{BB962C8B-B14F-4D97-AF65-F5344CB8AC3E}">
        <p14:creationId xmlns:p14="http://schemas.microsoft.com/office/powerpoint/2010/main" val="3874702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of Washington State. Your school is located in Washington State. You live in Washington State.</a:t>
            </a:r>
          </a:p>
        </p:txBody>
      </p:sp>
      <p:sp>
        <p:nvSpPr>
          <p:cNvPr id="4" name="Slide Number Placeholder 3"/>
          <p:cNvSpPr>
            <a:spLocks noGrp="1"/>
          </p:cNvSpPr>
          <p:nvPr>
            <p:ph type="sldNum" sz="quarter" idx="10"/>
          </p:nvPr>
        </p:nvSpPr>
        <p:spPr/>
        <p:txBody>
          <a:bodyPr/>
          <a:lstStyle/>
          <a:p>
            <a:fld id="{D63D2128-3CED-D045-B0E9-7E7E5A7F6254}" type="slidenum">
              <a:rPr lang="en-US" smtClean="0"/>
              <a:t>19</a:t>
            </a:fld>
            <a:endParaRPr lang="en-US"/>
          </a:p>
        </p:txBody>
      </p:sp>
    </p:spTree>
    <p:extLst>
      <p:ext uri="{BB962C8B-B14F-4D97-AF65-F5344CB8AC3E}">
        <p14:creationId xmlns:p14="http://schemas.microsoft.com/office/powerpoint/2010/main" val="299728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aloud</a:t>
            </a:r>
            <a:r>
              <a:rPr lang="en-US" b="1" baseline="0" dirty="0"/>
              <a:t> or with students, using a suspenseful voice!</a:t>
            </a:r>
          </a:p>
          <a:p>
            <a:endParaRPr lang="en-US" b="1" dirty="0"/>
          </a:p>
          <a:p>
            <a:r>
              <a:rPr lang="en-US" dirty="0"/>
              <a:t>Teacher information:</a:t>
            </a:r>
            <a:r>
              <a:rPr lang="en-US" baseline="0" dirty="0"/>
              <a:t> http://</a:t>
            </a:r>
            <a:r>
              <a:rPr lang="en-US" baseline="0" dirty="0" err="1"/>
              <a:t>www.wta.org</a:t>
            </a:r>
            <a:r>
              <a:rPr lang="en-US" baseline="0" dirty="0"/>
              <a:t>/go-hiking/trip-reports/trip_report.2015-01-31.2532107465</a:t>
            </a:r>
          </a:p>
          <a:p>
            <a:r>
              <a:rPr lang="en-US" baseline="0" dirty="0"/>
              <a:t>Puget Sound Glacial Activity: https://</a:t>
            </a:r>
            <a:r>
              <a:rPr lang="en-US" baseline="0" dirty="0" err="1"/>
              <a:t>www.youtube.com</a:t>
            </a:r>
            <a:r>
              <a:rPr lang="en-US" baseline="0" dirty="0"/>
              <a:t>/</a:t>
            </a:r>
            <a:r>
              <a:rPr lang="en-US" baseline="0" dirty="0" err="1"/>
              <a:t>watch?v</a:t>
            </a:r>
            <a:r>
              <a:rPr lang="en-US" baseline="0" dirty="0"/>
              <a:t>=Dl2rObdNUFw</a:t>
            </a:r>
          </a:p>
          <a:p>
            <a:r>
              <a:rPr lang="en-US" baseline="0" dirty="0"/>
              <a:t>I-90 Rocks https://</a:t>
            </a:r>
            <a:r>
              <a:rPr lang="en-US" baseline="0" dirty="0" err="1"/>
              <a:t>www.youtube.com</a:t>
            </a:r>
            <a:r>
              <a:rPr lang="en-US" baseline="0" dirty="0"/>
              <a:t>/</a:t>
            </a:r>
            <a:r>
              <a:rPr lang="en-US" baseline="0" dirty="0" err="1"/>
              <a:t>watch?v</a:t>
            </a:r>
            <a:r>
              <a:rPr lang="en-US" baseline="0" dirty="0"/>
              <a:t>=ip8nTokv_k0</a:t>
            </a:r>
          </a:p>
          <a:p>
            <a:endParaRPr lang="en-US" baseline="0" dirty="0"/>
          </a:p>
          <a:p>
            <a:r>
              <a:rPr lang="en-US" baseline="0" dirty="0"/>
              <a:t>North Bend is at the edge of the </a:t>
            </a:r>
            <a:r>
              <a:rPr lang="en-US" baseline="0" dirty="0" err="1"/>
              <a:t>puget</a:t>
            </a:r>
            <a:r>
              <a:rPr lang="en-US" baseline="0" dirty="0"/>
              <a:t> lobe glacial ice sheet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2</a:t>
            </a:fld>
            <a:endParaRPr lang="en-US"/>
          </a:p>
        </p:txBody>
      </p:sp>
    </p:spTree>
    <p:extLst>
      <p:ext uri="{BB962C8B-B14F-4D97-AF65-F5344CB8AC3E}">
        <p14:creationId xmlns:p14="http://schemas.microsoft.com/office/powerpoint/2010/main" val="372933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Treasure Hunt: Use a highlighter or yellow marker to trace.</a:t>
            </a:r>
          </a:p>
          <a:p>
            <a:pPr marL="228600" indent="-228600">
              <a:buAutoNum type="arabicPeriod"/>
            </a:pPr>
            <a:r>
              <a:rPr lang="en-US" dirty="0"/>
              <a:t>Can you find water on this map?</a:t>
            </a:r>
          </a:p>
          <a:p>
            <a:pPr marL="228600" indent="-228600">
              <a:buAutoNum type="arabicPeriod"/>
            </a:pPr>
            <a:r>
              <a:rPr lang="en-US" dirty="0"/>
              <a:t>Can</a:t>
            </a:r>
            <a:r>
              <a:rPr lang="en-US" baseline="0" dirty="0"/>
              <a:t> you find the North Fork of the Cedar River? The South Fork of the Cedar River?</a:t>
            </a:r>
          </a:p>
          <a:p>
            <a:pPr marL="228600" indent="-228600">
              <a:buAutoNum type="arabicPeriod"/>
            </a:pPr>
            <a:r>
              <a:rPr lang="en-US" baseline="0" dirty="0"/>
              <a:t>Can you find Chester Morris Lake?</a:t>
            </a:r>
          </a:p>
          <a:p>
            <a:pPr marL="228600" indent="-228600">
              <a:buAutoNum type="arabicPeriod"/>
            </a:pPr>
            <a:r>
              <a:rPr lang="en-US" baseline="0" dirty="0"/>
              <a:t>Can you find Rattlesnake Lake?</a:t>
            </a:r>
          </a:p>
          <a:p>
            <a:pPr marL="228600" indent="-228600">
              <a:buAutoNum type="arabicPeriod"/>
            </a:pPr>
            <a:r>
              <a:rPr lang="en-US" baseline="0" dirty="0"/>
              <a:t>What do you notice about the colors of this map? Did you know that the City of Seattle bought all the land around the watershed to protect the quality (cleanliness) of the water you drink. The dark green shows all the area that is protected. Nobody can build houses, stores, or anything in the dark green area. Nobody is allowed to swim or put their boat on the lake, only scientists can visit and travel on the lake. But all 4</a:t>
            </a:r>
            <a:r>
              <a:rPr lang="en-US" baseline="30000" dirty="0"/>
              <a:t>th</a:t>
            </a:r>
            <a:r>
              <a:rPr lang="en-US" baseline="0" dirty="0"/>
              <a:t> grade students in Highline School District will take a field trip to the Cedar River Watershed. When they go on this field trip the students will get the chance to walk on the dam and see exactly where their water lives.</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20</a:t>
            </a:fld>
            <a:endParaRPr lang="en-US"/>
          </a:p>
        </p:txBody>
      </p:sp>
    </p:spTree>
    <p:extLst>
      <p:ext uri="{BB962C8B-B14F-4D97-AF65-F5344CB8AC3E}">
        <p14:creationId xmlns:p14="http://schemas.microsoft.com/office/powerpoint/2010/main" val="1243847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people that live in the red part of the map drink</a:t>
            </a:r>
            <a:r>
              <a:rPr lang="en-US" baseline="0" dirty="0"/>
              <a:t> water from the Cedar River Watershed. The Seattle area which includes Burien, </a:t>
            </a:r>
            <a:r>
              <a:rPr lang="en-US" baseline="0" dirty="0" err="1"/>
              <a:t>Seatac</a:t>
            </a:r>
            <a:r>
              <a:rPr lang="en-US" baseline="0" dirty="0"/>
              <a:t>, Des Moines, and all of Highline School District get most of their water from the Cedar River Watershed. But we also get water from the South Fork </a:t>
            </a:r>
            <a:r>
              <a:rPr lang="en-US" baseline="0" dirty="0" err="1"/>
              <a:t>Tolt</a:t>
            </a:r>
            <a:r>
              <a:rPr lang="en-US" baseline="0" dirty="0"/>
              <a:t> River Watershed. Can you find the two watersheds on this map?</a:t>
            </a:r>
          </a:p>
          <a:p>
            <a:endParaRPr lang="en-US" baseline="0" dirty="0"/>
          </a:p>
          <a:p>
            <a:r>
              <a:rPr lang="en-US" dirty="0"/>
              <a:t>http://</a:t>
            </a:r>
            <a:r>
              <a:rPr lang="en-US" dirty="0" err="1"/>
              <a:t>www.seattle.gov</a:t>
            </a:r>
            <a:r>
              <a:rPr lang="en-US" dirty="0"/>
              <a:t>/</a:t>
            </a:r>
            <a:r>
              <a:rPr lang="en-US" dirty="0" err="1"/>
              <a:t>util</a:t>
            </a:r>
            <a:r>
              <a:rPr lang="en-US" dirty="0"/>
              <a:t>/</a:t>
            </a:r>
            <a:r>
              <a:rPr lang="en-US" dirty="0" err="1"/>
              <a:t>EnvironmentConservation</a:t>
            </a:r>
            <a:r>
              <a:rPr lang="en-US" dirty="0"/>
              <a:t>/</a:t>
            </a:r>
            <a:r>
              <a:rPr lang="en-US" dirty="0" err="1"/>
              <a:t>OurWatersheds</a:t>
            </a:r>
            <a:r>
              <a:rPr lang="en-US" dirty="0"/>
              <a:t>/</a:t>
            </a:r>
            <a:r>
              <a:rPr lang="en-US" dirty="0" err="1"/>
              <a:t>CedarRiverWatershed</a:t>
            </a:r>
            <a:r>
              <a:rPr lang="en-US" dirty="0"/>
              <a:t>/</a:t>
            </a:r>
            <a:r>
              <a:rPr lang="en-US" dirty="0" err="1"/>
              <a:t>SlideShow</a:t>
            </a:r>
            <a:r>
              <a:rPr lang="en-US" dirty="0"/>
              <a:t>/</a:t>
            </a:r>
            <a:r>
              <a:rPr lang="en-US" dirty="0" err="1"/>
              <a:t>index.htm</a:t>
            </a:r>
            <a:endParaRPr lang="en-US" dirty="0"/>
          </a:p>
          <a:p>
            <a:r>
              <a:rPr lang="en-US" dirty="0"/>
              <a:t>Show this </a:t>
            </a:r>
            <a:r>
              <a:rPr lang="en-US" dirty="0" err="1"/>
              <a:t>powerpoint</a:t>
            </a:r>
            <a:r>
              <a:rPr lang="en-US" dirty="0"/>
              <a:t> at the end of the lesson or during</a:t>
            </a:r>
            <a:r>
              <a:rPr lang="en-US" baseline="0" dirty="0"/>
              <a:t> a short 5-7 minute time.</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21</a:t>
            </a:fld>
            <a:endParaRPr lang="en-US"/>
          </a:p>
        </p:txBody>
      </p:sp>
    </p:spTree>
    <p:extLst>
      <p:ext uri="{BB962C8B-B14F-4D97-AF65-F5344CB8AC3E}">
        <p14:creationId xmlns:p14="http://schemas.microsoft.com/office/powerpoint/2010/main" val="3312081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someone come to the board to touch where the space between the pieces of gravel</a:t>
            </a:r>
            <a:r>
              <a:rPr lang="en-US" baseline="0" dirty="0"/>
              <a:t> (pebbles), sand, and clay.</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23</a:t>
            </a:fld>
            <a:endParaRPr lang="en-US"/>
          </a:p>
        </p:txBody>
      </p:sp>
    </p:spTree>
    <p:extLst>
      <p:ext uri="{BB962C8B-B14F-4D97-AF65-F5344CB8AC3E}">
        <p14:creationId xmlns:p14="http://schemas.microsoft.com/office/powerpoint/2010/main" val="2637171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a:t>
            </a:r>
            <a:r>
              <a:rPr lang="en-US" baseline="0" dirty="0"/>
              <a:t> can tell us what the difference is between porosity and permeability? Lets draw the differences and label our work.</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24</a:t>
            </a:fld>
            <a:endParaRPr lang="en-US"/>
          </a:p>
        </p:txBody>
      </p:sp>
    </p:spTree>
    <p:extLst>
      <p:ext uri="{BB962C8B-B14F-4D97-AF65-F5344CB8AC3E}">
        <p14:creationId xmlns:p14="http://schemas.microsoft.com/office/powerpoint/2010/main" val="4173112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Video (start at 2:54 end at 5:30) </a:t>
            </a:r>
            <a:r>
              <a:rPr lang="en-US" sz="1200" b="1" u="sng" kern="1200" dirty="0">
                <a:solidFill>
                  <a:schemeClr val="tx1"/>
                </a:solidFill>
                <a:effectLst/>
                <a:latin typeface="+mn-lt"/>
                <a:ea typeface="+mn-ea"/>
                <a:cs typeface="+mn-cs"/>
                <a:hlinkClick r:id="rId3"/>
              </a:rPr>
              <a:t>https://www.youtube.com/watch?v=8mfBomrw0rs</a:t>
            </a:r>
            <a:r>
              <a:rPr lang="en-US" dirty="0">
                <a:effectLst/>
              </a:rPr>
              <a:t> if you have advanced students that would benefit</a:t>
            </a:r>
            <a:r>
              <a:rPr lang="en-US" baseline="0" dirty="0">
                <a:effectLst/>
              </a:rPr>
              <a:t> from a more rigorous challenge allow all of your students to watch the entire 6minute video</a:t>
            </a:r>
          </a:p>
          <a:p>
            <a:endParaRPr lang="en-US" baseline="0" dirty="0">
              <a:effectLst/>
            </a:endParaRPr>
          </a:p>
          <a:p>
            <a:r>
              <a:rPr lang="en-US" baseline="0" dirty="0">
                <a:effectLst/>
              </a:rPr>
              <a:t>Tell students that they will be practicing drawing porosity and permeability so that they can think about it when they do it on their model.</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25</a:t>
            </a:fld>
            <a:endParaRPr lang="en-US"/>
          </a:p>
        </p:txBody>
      </p:sp>
    </p:spTree>
    <p:extLst>
      <p:ext uri="{BB962C8B-B14F-4D97-AF65-F5344CB8AC3E}">
        <p14:creationId xmlns:p14="http://schemas.microsoft.com/office/powerpoint/2010/main" val="3585182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should I draw here? Draw what is inside this hillside,</a:t>
            </a:r>
            <a:r>
              <a:rPr lang="en-US" baseline="0" dirty="0"/>
              <a:t> it is a porous glacial moraine made out to rocks and sand. </a:t>
            </a:r>
          </a:p>
          <a:p>
            <a:endParaRPr lang="en-US" dirty="0"/>
          </a:p>
          <a:p>
            <a:r>
              <a:rPr lang="en-US" dirty="0"/>
              <a:t>Teacher Content Video: https://</a:t>
            </a:r>
            <a:r>
              <a:rPr lang="en-US" dirty="0" err="1"/>
              <a:t>www.youtube.com</a:t>
            </a:r>
            <a:r>
              <a:rPr lang="en-US" dirty="0"/>
              <a:t>/</a:t>
            </a:r>
            <a:r>
              <a:rPr lang="en-US" dirty="0" err="1"/>
              <a:t>watch?v</a:t>
            </a:r>
            <a:r>
              <a:rPr lang="en-US" dirty="0"/>
              <a:t>=vmo0FRAVgkM</a:t>
            </a:r>
          </a:p>
        </p:txBody>
      </p:sp>
      <p:sp>
        <p:nvSpPr>
          <p:cNvPr id="4" name="Slide Number Placeholder 3"/>
          <p:cNvSpPr>
            <a:spLocks noGrp="1"/>
          </p:cNvSpPr>
          <p:nvPr>
            <p:ph type="sldNum" sz="quarter" idx="10"/>
          </p:nvPr>
        </p:nvSpPr>
        <p:spPr/>
        <p:txBody>
          <a:bodyPr/>
          <a:lstStyle/>
          <a:p>
            <a:fld id="{D63D2128-3CED-D045-B0E9-7E7E5A7F6254}" type="slidenum">
              <a:rPr lang="en-US" smtClean="0"/>
              <a:t>26</a:t>
            </a:fld>
            <a:endParaRPr lang="en-US"/>
          </a:p>
        </p:txBody>
      </p:sp>
    </p:spTree>
    <p:extLst>
      <p:ext uri="{BB962C8B-B14F-4D97-AF65-F5344CB8AC3E}">
        <p14:creationId xmlns:p14="http://schemas.microsoft.com/office/powerpoint/2010/main" val="183555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saving water and electricity you are limiting</a:t>
            </a:r>
            <a:r>
              <a:rPr lang="en-US" baseline="0" dirty="0"/>
              <a:t> the amount of water that is needed to get things done such as brushing your teeth or taking a shower.</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27</a:t>
            </a:fld>
            <a:endParaRPr lang="en-US"/>
          </a:p>
        </p:txBody>
      </p:sp>
    </p:spTree>
    <p:extLst>
      <p:ext uri="{BB962C8B-B14F-4D97-AF65-F5344CB8AC3E}">
        <p14:creationId xmlns:p14="http://schemas.microsoft.com/office/powerpoint/2010/main" val="206558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are pictures</a:t>
            </a:r>
            <a:r>
              <a:rPr lang="en-US" b="1" baseline="0" dirty="0"/>
              <a:t> of children</a:t>
            </a:r>
            <a:r>
              <a:rPr lang="en-US" b="1" dirty="0"/>
              <a:t> of the local tribes (Duwamish, Snoqualmie, Muckleshoot)</a:t>
            </a:r>
            <a:r>
              <a:rPr lang="en-US" b="1" baseline="0" dirty="0"/>
              <a:t> </a:t>
            </a:r>
            <a:r>
              <a:rPr lang="en-US" b="1" dirty="0"/>
              <a:t>that lived</a:t>
            </a:r>
            <a:r>
              <a:rPr lang="en-US" b="1" baseline="0" dirty="0"/>
              <a:t> in the Seattle area and near the town of Moncton. </a:t>
            </a:r>
            <a:endParaRPr lang="en-US" b="1" dirty="0"/>
          </a:p>
          <a:p>
            <a:r>
              <a:rPr lang="en-US" b="1" dirty="0"/>
              <a:t>The Muckleshoot girl wears traditional skirt and cape of cedar bark, late 1800s</a:t>
            </a:r>
            <a:r>
              <a:rPr lang="en-US" b="0" dirty="0"/>
              <a:t>.</a:t>
            </a:r>
            <a:r>
              <a:rPr lang="en-US" b="0" baseline="0" dirty="0"/>
              <a:t> </a:t>
            </a:r>
            <a:r>
              <a:rPr lang="en-US" b="1" baseline="0" dirty="0"/>
              <a:t>The first people knew how to take Cedar bark and soak it and make it into clothing, diapers, baskets, hats, and shelter (log houses). The cedar clothing was waterproof and was sustainable, meaning that making it doesn’t harm the environment and the harvesting of the Cedar was done in a very intentional and honorable way so that only certain parts of one side of the Cedar tree would have its’ bark stripped.</a:t>
            </a:r>
            <a:endParaRPr lang="en-US" b="1" dirty="0"/>
          </a:p>
          <a:p>
            <a:r>
              <a:rPr lang="en-US" i="1" dirty="0"/>
              <a:t>Courtesy Smithsonian Institution</a:t>
            </a:r>
          </a:p>
          <a:p>
            <a:r>
              <a:rPr lang="en-US" i="1" dirty="0"/>
              <a:t>Northwest Native American Child with puppy</a:t>
            </a:r>
          </a:p>
          <a:p>
            <a:r>
              <a:rPr lang="en-US" b="1" i="0" baseline="0" dirty="0"/>
              <a:t>The Native Americans consider this clothing sacred and only use it for certain occasions. Many Native American tribal members do not like when people use this sacred clothing to dress up for Halloween or for costumes, they consider that very disrespectful to their culture and heritage.</a:t>
            </a:r>
            <a:endParaRPr lang="en-US" b="1" i="0" dirty="0"/>
          </a:p>
        </p:txBody>
      </p:sp>
      <p:sp>
        <p:nvSpPr>
          <p:cNvPr id="4" name="Slide Number Placeholder 3"/>
          <p:cNvSpPr>
            <a:spLocks noGrp="1"/>
          </p:cNvSpPr>
          <p:nvPr>
            <p:ph type="sldNum" sz="quarter" idx="10"/>
          </p:nvPr>
        </p:nvSpPr>
        <p:spPr/>
        <p:txBody>
          <a:bodyPr/>
          <a:lstStyle/>
          <a:p>
            <a:fld id="{D63D2128-3CED-D045-B0E9-7E7E5A7F6254}" type="slidenum">
              <a:rPr lang="en-US" smtClean="0"/>
              <a:t>28</a:t>
            </a:fld>
            <a:endParaRPr lang="en-US"/>
          </a:p>
        </p:txBody>
      </p:sp>
    </p:spTree>
    <p:extLst>
      <p:ext uri="{BB962C8B-B14F-4D97-AF65-F5344CB8AC3E}">
        <p14:creationId xmlns:p14="http://schemas.microsoft.com/office/powerpoint/2010/main" val="2967028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Prairies</a:t>
            </a:r>
            <a:r>
              <a:rPr lang="en-US" baseline="0" dirty="0"/>
              <a:t> were found all over North America and beyond. The First People had advanced the practice of controlled burning to manage and shape the land. This controlled burning helped to make the land lush and fertile for continued harvesting of edible bulbs.</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30</a:t>
            </a:fld>
            <a:endParaRPr lang="en-US"/>
          </a:p>
        </p:txBody>
      </p:sp>
    </p:spTree>
    <p:extLst>
      <p:ext uri="{BB962C8B-B14F-4D97-AF65-F5344CB8AC3E}">
        <p14:creationId xmlns:p14="http://schemas.microsoft.com/office/powerpoint/2010/main" val="1783538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underground</a:t>
            </a:r>
            <a:r>
              <a:rPr lang="en-US" baseline="0" dirty="0"/>
              <a:t> oven is used to cook the Camas bulbs (similar to a tulip bulb). In this photograph they are using Skunk Cabbage Leaves and Ferns above the hot coals and rocks beneath.</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31</a:t>
            </a:fld>
            <a:endParaRPr lang="en-US"/>
          </a:p>
        </p:txBody>
      </p:sp>
    </p:spTree>
    <p:extLst>
      <p:ext uri="{BB962C8B-B14F-4D97-AF65-F5344CB8AC3E}">
        <p14:creationId xmlns:p14="http://schemas.microsoft.com/office/powerpoint/2010/main" val="407107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Allow students to discuss</a:t>
            </a:r>
            <a:r>
              <a:rPr lang="en-US" b="1" baseline="0" dirty="0"/>
              <a:t> whole group or in partner groups the question which directly relates to their knowledge/understanding of the impact of ice in shaping the land. Students may describe erosion or talk about places that they have visited, this can be used during the lesson to guide the discussion or to press students for clarifying their ideas.</a:t>
            </a:r>
          </a:p>
          <a:p>
            <a:r>
              <a:rPr lang="en-US" dirty="0"/>
              <a:t>https://</a:t>
            </a:r>
            <a:r>
              <a:rPr lang="en-US" dirty="0" err="1"/>
              <a:t>www.youtube.com</a:t>
            </a:r>
            <a:r>
              <a:rPr lang="en-US" dirty="0"/>
              <a:t>/</a:t>
            </a:r>
            <a:r>
              <a:rPr lang="en-US" dirty="0" err="1"/>
              <a:t>watch?v</a:t>
            </a:r>
            <a:r>
              <a:rPr lang="en-US" dirty="0"/>
              <a:t>=TzzGPfVx32M Continental</a:t>
            </a:r>
            <a:r>
              <a:rPr lang="en-US" baseline="0" dirty="0"/>
              <a:t> Drift Video</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3</a:t>
            </a:fld>
            <a:endParaRPr lang="en-US"/>
          </a:p>
        </p:txBody>
      </p:sp>
    </p:spTree>
    <p:extLst>
      <p:ext uri="{BB962C8B-B14F-4D97-AF65-F5344CB8AC3E}">
        <p14:creationId xmlns:p14="http://schemas.microsoft.com/office/powerpoint/2010/main" val="2480320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students know that treaties in</a:t>
            </a:r>
            <a:r>
              <a:rPr lang="en-US" baseline="0" dirty="0"/>
              <a:t> that era were usually handwritten with fancy cursive writing.</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33</a:t>
            </a:fld>
            <a:endParaRPr lang="en-US"/>
          </a:p>
        </p:txBody>
      </p:sp>
    </p:spTree>
    <p:extLst>
      <p:ext uri="{BB962C8B-B14F-4D97-AF65-F5344CB8AC3E}">
        <p14:creationId xmlns:p14="http://schemas.microsoft.com/office/powerpoint/2010/main" val="843110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37</a:t>
            </a:fld>
            <a:endParaRPr lang="en-US"/>
          </a:p>
        </p:txBody>
      </p:sp>
    </p:spTree>
    <p:extLst>
      <p:ext uri="{BB962C8B-B14F-4D97-AF65-F5344CB8AC3E}">
        <p14:creationId xmlns:p14="http://schemas.microsoft.com/office/powerpoint/2010/main" val="3138338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when you rename something?</a:t>
            </a:r>
          </a:p>
        </p:txBody>
      </p:sp>
      <p:sp>
        <p:nvSpPr>
          <p:cNvPr id="4" name="Slide Number Placeholder 3"/>
          <p:cNvSpPr>
            <a:spLocks noGrp="1"/>
          </p:cNvSpPr>
          <p:nvPr>
            <p:ph type="sldNum" sz="quarter" idx="10"/>
          </p:nvPr>
        </p:nvSpPr>
        <p:spPr/>
        <p:txBody>
          <a:bodyPr/>
          <a:lstStyle/>
          <a:p>
            <a:fld id="{D63D2128-3CED-D045-B0E9-7E7E5A7F6254}" type="slidenum">
              <a:rPr lang="en-US" smtClean="0"/>
              <a:t>40</a:t>
            </a:fld>
            <a:endParaRPr lang="en-US"/>
          </a:p>
        </p:txBody>
      </p:sp>
    </p:spTree>
    <p:extLst>
      <p:ext uri="{BB962C8B-B14F-4D97-AF65-F5344CB8AC3E}">
        <p14:creationId xmlns:p14="http://schemas.microsoft.com/office/powerpoint/2010/main" val="1985310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41</a:t>
            </a:fld>
            <a:endParaRPr lang="en-US"/>
          </a:p>
        </p:txBody>
      </p:sp>
    </p:spTree>
    <p:extLst>
      <p:ext uri="{BB962C8B-B14F-4D97-AF65-F5344CB8AC3E}">
        <p14:creationId xmlns:p14="http://schemas.microsoft.com/office/powerpoint/2010/main" val="824794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Hydropower plants capture the energy of falling water to </a:t>
            </a:r>
            <a:r>
              <a:rPr lang="en-US" b="1" dirty="0"/>
              <a:t>generate electricity</a:t>
            </a:r>
            <a:r>
              <a:rPr lang="en-US" dirty="0"/>
              <a:t>. A turbine converts the kinetic energy of falling water into mechanical energy. Then a generator converts the mechanical energy from the turbine into electrical energy.</a:t>
            </a:r>
          </a:p>
          <a:p>
            <a:endParaRPr lang="en-US" dirty="0"/>
          </a:p>
          <a:p>
            <a:r>
              <a:rPr lang="en-US" dirty="0"/>
              <a:t> http://</a:t>
            </a:r>
            <a:r>
              <a:rPr lang="en-US" dirty="0" err="1"/>
              <a:t>www.wvic.com</a:t>
            </a:r>
            <a:r>
              <a:rPr lang="en-US" dirty="0"/>
              <a:t>/content/</a:t>
            </a:r>
            <a:r>
              <a:rPr lang="en-US" dirty="0" err="1"/>
              <a:t>how_hydropower_works.cfm</a:t>
            </a:r>
            <a:endParaRPr lang="en-US" dirty="0"/>
          </a:p>
          <a:p>
            <a:endParaRPr lang="en-US" dirty="0"/>
          </a:p>
          <a:p>
            <a:r>
              <a:rPr lang="en-US" b="1" dirty="0"/>
              <a:t>Dam.</a:t>
            </a:r>
            <a:r>
              <a:rPr lang="en-US" dirty="0"/>
              <a:t> Raises the water level of the river to create falling water. Also controls the flow of water. The reservoir that is formed is, in effect, stored energy.</a:t>
            </a:r>
          </a:p>
          <a:p>
            <a:r>
              <a:rPr lang="en-US" b="1" dirty="0"/>
              <a:t>Turbine.</a:t>
            </a:r>
            <a:r>
              <a:rPr lang="en-US" dirty="0"/>
              <a:t> The force of falling water pushing against the turbine's blades causes the turbine to spin. A water turbine is much like a windmill, except the energy is provided by falling water instead of wind. The turbine converts the kinetic energy of falling water into mechanical energy.</a:t>
            </a:r>
          </a:p>
          <a:p>
            <a:r>
              <a:rPr lang="en-US" b="1" dirty="0">
                <a:hlinkClick r:id="rId3"/>
              </a:rPr>
              <a:t>Generator</a:t>
            </a:r>
            <a:r>
              <a:rPr lang="en-US" b="1" dirty="0"/>
              <a:t>.</a:t>
            </a:r>
            <a:r>
              <a:rPr lang="en-US" dirty="0"/>
              <a:t> Connected to the turbine by shafts and possibly gears so when the turbine spins it causes the generator to spin also. Converts the mechanical energy from the turbine into electric energy. Generators in hydropower plants work just like the generators in other types of power plants.</a:t>
            </a:r>
          </a:p>
          <a:p>
            <a:r>
              <a:rPr lang="en-US" b="1" dirty="0"/>
              <a:t>Transmission lines</a:t>
            </a:r>
            <a:r>
              <a:rPr lang="en-US" dirty="0"/>
              <a:t>. Conduct electricity from the hydropower plant to homes and business.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44</a:t>
            </a:fld>
            <a:endParaRPr lang="en-US"/>
          </a:p>
        </p:txBody>
      </p:sp>
    </p:spTree>
    <p:extLst>
      <p:ext uri="{BB962C8B-B14F-4D97-AF65-F5344CB8AC3E}">
        <p14:creationId xmlns:p14="http://schemas.microsoft.com/office/powerpoint/2010/main" val="2103826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look at these pictures to determine and use evidence for explaining</a:t>
            </a:r>
            <a:r>
              <a:rPr lang="en-US" baseline="0" dirty="0"/>
              <a:t> how the town flooded?</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45</a:t>
            </a:fld>
            <a:endParaRPr lang="en-US"/>
          </a:p>
        </p:txBody>
      </p:sp>
    </p:spTree>
    <p:extLst>
      <p:ext uri="{BB962C8B-B14F-4D97-AF65-F5344CB8AC3E}">
        <p14:creationId xmlns:p14="http://schemas.microsoft.com/office/powerpoint/2010/main" val="317474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you drink the tap water you are drinking water that came from a place shaped by glaciers during the ice age. Because you drink this water you are part of the Cedar River and the Cedar River is part of you. Can you think of one thing that you can do to help our water stay clean?</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46</a:t>
            </a:fld>
            <a:endParaRPr lang="en-US"/>
          </a:p>
        </p:txBody>
      </p:sp>
    </p:spTree>
    <p:extLst>
      <p:ext uri="{BB962C8B-B14F-4D97-AF65-F5344CB8AC3E}">
        <p14:creationId xmlns:p14="http://schemas.microsoft.com/office/powerpoint/2010/main" val="4001481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map of Rattlesnake Lake and the town of Moncton. After the town was built the name was changed to Cedar Falls. You might see the name Moncton or Cedar Falls on the map, they mean the same place. Do you see the little lines on the map, these are called contour lines (elevation) which show how steep or tall the land is. When the lines are close together it means that land is very steep.</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47</a:t>
            </a:fld>
            <a:endParaRPr lang="en-US"/>
          </a:p>
        </p:txBody>
      </p:sp>
    </p:spTree>
    <p:extLst>
      <p:ext uri="{BB962C8B-B14F-4D97-AF65-F5344CB8AC3E}">
        <p14:creationId xmlns:p14="http://schemas.microsoft.com/office/powerpoint/2010/main" val="1559088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new list of ideas for students </a:t>
            </a:r>
          </a:p>
        </p:txBody>
      </p:sp>
      <p:sp>
        <p:nvSpPr>
          <p:cNvPr id="4" name="Slide Number Placeholder 3"/>
          <p:cNvSpPr>
            <a:spLocks noGrp="1"/>
          </p:cNvSpPr>
          <p:nvPr>
            <p:ph type="sldNum" sz="quarter" idx="10"/>
          </p:nvPr>
        </p:nvSpPr>
        <p:spPr/>
        <p:txBody>
          <a:bodyPr/>
          <a:lstStyle/>
          <a:p>
            <a:fld id="{D63D2128-3CED-D045-B0E9-7E7E5A7F6254}" type="slidenum">
              <a:rPr lang="en-US" smtClean="0"/>
              <a:t>48</a:t>
            </a:fld>
            <a:endParaRPr lang="en-US"/>
          </a:p>
        </p:txBody>
      </p:sp>
    </p:spTree>
    <p:extLst>
      <p:ext uri="{BB962C8B-B14F-4D97-AF65-F5344CB8AC3E}">
        <p14:creationId xmlns:p14="http://schemas.microsoft.com/office/powerpoint/2010/main" val="3477379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State Maps http://</a:t>
            </a:r>
            <a:r>
              <a:rPr lang="en-US" dirty="0" err="1"/>
              <a:t>www.bentler.us</a:t>
            </a:r>
            <a:r>
              <a:rPr lang="en-US" dirty="0"/>
              <a:t>/</a:t>
            </a:r>
            <a:r>
              <a:rPr lang="en-US" dirty="0" err="1"/>
              <a:t>washington</a:t>
            </a:r>
            <a:r>
              <a:rPr lang="en-US" dirty="0"/>
              <a:t>-state/maps/</a:t>
            </a:r>
            <a:r>
              <a:rPr lang="en-US" dirty="0" err="1"/>
              <a:t>default.aspx</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50</a:t>
            </a:fld>
            <a:endParaRPr lang="en-US"/>
          </a:p>
        </p:txBody>
      </p:sp>
    </p:spTree>
    <p:extLst>
      <p:ext uri="{BB962C8B-B14F-4D97-AF65-F5344CB8AC3E}">
        <p14:creationId xmlns:p14="http://schemas.microsoft.com/office/powerpoint/2010/main" val="2367861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4</a:t>
            </a:fld>
            <a:endParaRPr lang="en-US"/>
          </a:p>
        </p:txBody>
      </p:sp>
    </p:spTree>
    <p:extLst>
      <p:ext uri="{BB962C8B-B14F-4D97-AF65-F5344CB8AC3E}">
        <p14:creationId xmlns:p14="http://schemas.microsoft.com/office/powerpoint/2010/main" val="3588097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students that they will be using a cross-section</a:t>
            </a:r>
            <a:r>
              <a:rPr lang="en-US" baseline="0" dirty="0"/>
              <a:t> map. Relate this map to taking a slice of cake and seeing what is in the middle and being able to draw what is in the middle and top. Another image is to look at a cliff, which shows the very different kinds of Earth materials that were created long ago during different time periods.</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51</a:t>
            </a:fld>
            <a:endParaRPr lang="en-US"/>
          </a:p>
        </p:txBody>
      </p:sp>
    </p:spTree>
    <p:extLst>
      <p:ext uri="{BB962C8B-B14F-4D97-AF65-F5344CB8AC3E}">
        <p14:creationId xmlns:p14="http://schemas.microsoft.com/office/powerpoint/2010/main" val="3422962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 represents roughly where Highline</a:t>
            </a:r>
            <a:r>
              <a:rPr lang="en-US" baseline="0" dirty="0"/>
              <a:t> School District </a:t>
            </a:r>
            <a:r>
              <a:rPr lang="en-US" baseline="0"/>
              <a:t>is located.</a:t>
            </a:r>
            <a:endParaRPr lang="en-US"/>
          </a:p>
        </p:txBody>
      </p:sp>
      <p:sp>
        <p:nvSpPr>
          <p:cNvPr id="4" name="Slide Number Placeholder 3"/>
          <p:cNvSpPr>
            <a:spLocks noGrp="1"/>
          </p:cNvSpPr>
          <p:nvPr>
            <p:ph type="sldNum" sz="quarter" idx="10"/>
          </p:nvPr>
        </p:nvSpPr>
        <p:spPr/>
        <p:txBody>
          <a:bodyPr/>
          <a:lstStyle/>
          <a:p>
            <a:fld id="{D63D2128-3CED-D045-B0E9-7E7E5A7F6254}" type="slidenum">
              <a:rPr lang="en-US" smtClean="0"/>
              <a:t>52</a:t>
            </a:fld>
            <a:endParaRPr lang="en-US"/>
          </a:p>
        </p:txBody>
      </p:sp>
    </p:spTree>
    <p:extLst>
      <p:ext uri="{BB962C8B-B14F-4D97-AF65-F5344CB8AC3E}">
        <p14:creationId xmlns:p14="http://schemas.microsoft.com/office/powerpoint/2010/main" val="885463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find the mountain ranges? What color are they</a:t>
            </a:r>
          </a:p>
        </p:txBody>
      </p:sp>
      <p:sp>
        <p:nvSpPr>
          <p:cNvPr id="4" name="Slide Number Placeholder 3"/>
          <p:cNvSpPr>
            <a:spLocks noGrp="1"/>
          </p:cNvSpPr>
          <p:nvPr>
            <p:ph type="sldNum" sz="quarter" idx="10"/>
          </p:nvPr>
        </p:nvSpPr>
        <p:spPr/>
        <p:txBody>
          <a:bodyPr/>
          <a:lstStyle/>
          <a:p>
            <a:fld id="{D63D2128-3CED-D045-B0E9-7E7E5A7F6254}" type="slidenum">
              <a:rPr lang="en-US" smtClean="0"/>
              <a:t>54</a:t>
            </a:fld>
            <a:endParaRPr lang="en-US"/>
          </a:p>
        </p:txBody>
      </p:sp>
    </p:spTree>
    <p:extLst>
      <p:ext uri="{BB962C8B-B14F-4D97-AF65-F5344CB8AC3E}">
        <p14:creationId xmlns:p14="http://schemas.microsoft.com/office/powerpoint/2010/main" val="3627979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Possibly show a globe to identify the North and South poles.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dirty="0"/>
              <a:t>Continental</a:t>
            </a:r>
            <a:r>
              <a:rPr lang="en-US" baseline="0" dirty="0"/>
              <a:t> glaciers: Picture of Antarctica from Space and one from the ground.</a:t>
            </a:r>
          </a:p>
          <a:p>
            <a:r>
              <a:rPr lang="en-US" baseline="0" dirty="0"/>
              <a:t>Alpine Glaciers: Mt. Rainier has 25 different glaciers many of these glaciers produce </a:t>
            </a:r>
            <a:r>
              <a:rPr lang="en-US" baseline="0" dirty="0" err="1"/>
              <a:t>meltwater</a:t>
            </a:r>
            <a:r>
              <a:rPr lang="en-US" baseline="0" dirty="0"/>
              <a:t> that creates rivers and gives hundreds and thousands of people clean, drinking water.</a:t>
            </a:r>
          </a:p>
          <a:p>
            <a:endParaRPr lang="en-US" baseline="0" dirty="0"/>
          </a:p>
          <a:p>
            <a:r>
              <a:rPr lang="en-US" baseline="0" dirty="0"/>
              <a:t>Ice Sheets are also sometimes called Ice Caps</a:t>
            </a:r>
          </a:p>
          <a:p>
            <a:endParaRPr lang="en-US" baseline="0" dirty="0"/>
          </a:p>
        </p:txBody>
      </p:sp>
      <p:sp>
        <p:nvSpPr>
          <p:cNvPr id="4" name="Slide Number Placeholder 3"/>
          <p:cNvSpPr>
            <a:spLocks noGrp="1"/>
          </p:cNvSpPr>
          <p:nvPr>
            <p:ph type="sldNum" sz="quarter" idx="10"/>
          </p:nvPr>
        </p:nvSpPr>
        <p:spPr/>
        <p:txBody>
          <a:bodyPr/>
          <a:lstStyle/>
          <a:p>
            <a:fld id="{D63D2128-3CED-D045-B0E9-7E7E5A7F6254}" type="slidenum">
              <a:rPr lang="en-US" smtClean="0"/>
              <a:t>5</a:t>
            </a:fld>
            <a:endParaRPr lang="en-US"/>
          </a:p>
        </p:txBody>
      </p:sp>
    </p:spTree>
    <p:extLst>
      <p:ext uri="{BB962C8B-B14F-4D97-AF65-F5344CB8AC3E}">
        <p14:creationId xmlns:p14="http://schemas.microsoft.com/office/powerpoint/2010/main" val="371900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Allow students time to discuss the questions in</a:t>
            </a:r>
            <a:r>
              <a:rPr lang="en-US" b="1" baseline="0" dirty="0"/>
              <a:t> bold if your schedule allows, even a brief turn and talk can provide students with the time necessary to digest information, share ideas, and possibly gain a new perspective.</a:t>
            </a:r>
            <a:endParaRPr lang="en-US" b="1" dirty="0"/>
          </a:p>
          <a:p>
            <a:endParaRPr lang="en-US" dirty="0"/>
          </a:p>
          <a:p>
            <a:r>
              <a:rPr lang="en-US" dirty="0"/>
              <a:t>Underline</a:t>
            </a:r>
            <a:r>
              <a:rPr lang="en-US" baseline="0" dirty="0"/>
              <a:t> words that you don’t understand</a:t>
            </a:r>
          </a:p>
          <a:p>
            <a:r>
              <a:rPr lang="en-US" baseline="0" dirty="0"/>
              <a:t>Create a class glossary/dictionary with students for them to reference during discussions, consider adding a picture dictionary</a:t>
            </a:r>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6</a:t>
            </a:fld>
            <a:endParaRPr lang="en-US"/>
          </a:p>
        </p:txBody>
      </p:sp>
    </p:spTree>
    <p:extLst>
      <p:ext uri="{BB962C8B-B14F-4D97-AF65-F5344CB8AC3E}">
        <p14:creationId xmlns:p14="http://schemas.microsoft.com/office/powerpoint/2010/main" val="2025239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Point to Washington State and try to pinpoint for students where their school</a:t>
            </a:r>
            <a:r>
              <a:rPr lang="en-US" b="1" baseline="0" dirty="0"/>
              <a:t> is on the map. The grey shaded area was a huge continental glacier.</a:t>
            </a:r>
            <a:endParaRPr lang="en-US" b="1" dirty="0"/>
          </a:p>
        </p:txBody>
      </p:sp>
      <p:sp>
        <p:nvSpPr>
          <p:cNvPr id="4" name="Slide Number Placeholder 3"/>
          <p:cNvSpPr>
            <a:spLocks noGrp="1"/>
          </p:cNvSpPr>
          <p:nvPr>
            <p:ph type="sldNum" sz="quarter" idx="10"/>
          </p:nvPr>
        </p:nvSpPr>
        <p:spPr/>
        <p:txBody>
          <a:bodyPr/>
          <a:lstStyle/>
          <a:p>
            <a:fld id="{D63D2128-3CED-D045-B0E9-7E7E5A7F6254}" type="slidenum">
              <a:rPr lang="en-US" smtClean="0"/>
              <a:t>7</a:t>
            </a:fld>
            <a:endParaRPr lang="en-US"/>
          </a:p>
        </p:txBody>
      </p:sp>
    </p:spTree>
    <p:extLst>
      <p:ext uri="{BB962C8B-B14F-4D97-AF65-F5344CB8AC3E}">
        <p14:creationId xmlns:p14="http://schemas.microsoft.com/office/powerpoint/2010/main" val="6327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a:t>
            </a:r>
            <a:r>
              <a:rPr lang="en-US" baseline="0" dirty="0"/>
              <a:t> Washington State Map with students, have them discuss this ice sheet and how this may have shaped the land.</a:t>
            </a:r>
            <a:endParaRPr lang="en-US" dirty="0"/>
          </a:p>
          <a:p>
            <a:endParaRPr lang="en-US" dirty="0"/>
          </a:p>
          <a:p>
            <a:r>
              <a:rPr lang="en-US" dirty="0"/>
              <a:t>Links: http://</a:t>
            </a:r>
            <a:r>
              <a:rPr lang="en-US" dirty="0" err="1"/>
              <a:t>hugefloods.com</a:t>
            </a:r>
            <a:r>
              <a:rPr lang="en-US" dirty="0"/>
              <a:t>/</a:t>
            </a:r>
            <a:r>
              <a:rPr lang="en-US" dirty="0" err="1"/>
              <a:t>LakeMissoula.html</a:t>
            </a:r>
            <a:endParaRPr lang="en-US" dirty="0"/>
          </a:p>
          <a:p>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8</a:t>
            </a:fld>
            <a:endParaRPr lang="en-US"/>
          </a:p>
        </p:txBody>
      </p:sp>
    </p:spTree>
    <p:extLst>
      <p:ext uri="{BB962C8B-B14F-4D97-AF65-F5344CB8AC3E}">
        <p14:creationId xmlns:p14="http://schemas.microsoft.com/office/powerpoint/2010/main" val="83299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The cordilleran ice sheet shaped the hills and</a:t>
            </a:r>
            <a:r>
              <a:rPr lang="en-US" b="1" baseline="0" dirty="0"/>
              <a:t> land around your school.</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The blue</a:t>
            </a:r>
            <a:r>
              <a:rPr lang="en-US" b="1" baseline="0" dirty="0"/>
              <a:t> on the map is the </a:t>
            </a:r>
            <a:r>
              <a:rPr lang="en-US" b="1" baseline="0" dirty="0" err="1"/>
              <a:t>meltwater</a:t>
            </a:r>
            <a:r>
              <a:rPr lang="en-US" b="1" baseline="0" dirty="0"/>
              <a:t> flooding from the retreating ice sheet. The ice sheet is located in grey lines. Flip between this slide and the previous slide #7 to show students that places on maps and events such as our ice age can be represented in many different ways, with different colors or symbols.</a:t>
            </a:r>
            <a:endParaRPr lang="en-US" b="1" dirty="0"/>
          </a:p>
          <a:p>
            <a:r>
              <a:rPr lang="en-US" dirty="0"/>
              <a:t>Links: https://</a:t>
            </a:r>
            <a:r>
              <a:rPr lang="en-US" dirty="0" err="1"/>
              <a:t>www.tes.com</a:t>
            </a:r>
            <a:r>
              <a:rPr lang="en-US" dirty="0"/>
              <a:t>/lessons/ImUE_bPsI93pWg/glaciers-and-the-ice-age</a:t>
            </a:r>
          </a:p>
          <a:p>
            <a:endParaRPr lang="en-US" dirty="0"/>
          </a:p>
          <a:p>
            <a:endParaRPr lang="en-US" dirty="0"/>
          </a:p>
        </p:txBody>
      </p:sp>
      <p:sp>
        <p:nvSpPr>
          <p:cNvPr id="4" name="Slide Number Placeholder 3"/>
          <p:cNvSpPr>
            <a:spLocks noGrp="1"/>
          </p:cNvSpPr>
          <p:nvPr>
            <p:ph type="sldNum" sz="quarter" idx="10"/>
          </p:nvPr>
        </p:nvSpPr>
        <p:spPr/>
        <p:txBody>
          <a:bodyPr/>
          <a:lstStyle/>
          <a:p>
            <a:fld id="{D63D2128-3CED-D045-B0E9-7E7E5A7F6254}" type="slidenum">
              <a:rPr lang="en-US" smtClean="0"/>
              <a:t>9</a:t>
            </a:fld>
            <a:endParaRPr lang="en-US"/>
          </a:p>
        </p:txBody>
      </p:sp>
    </p:spTree>
    <p:extLst>
      <p:ext uri="{BB962C8B-B14F-4D97-AF65-F5344CB8AC3E}">
        <p14:creationId xmlns:p14="http://schemas.microsoft.com/office/powerpoint/2010/main" val="3947731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167DF5-3F39-0340-807C-6DEB52991240}"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ECC36-1E0E-D14D-A365-B3F343E1034A}" type="slidenum">
              <a:rPr lang="en-US" smtClean="0"/>
              <a:t>‹#›</a:t>
            </a:fld>
            <a:endParaRPr lang="en-US"/>
          </a:p>
        </p:txBody>
      </p:sp>
    </p:spTree>
    <p:extLst>
      <p:ext uri="{BB962C8B-B14F-4D97-AF65-F5344CB8AC3E}">
        <p14:creationId xmlns:p14="http://schemas.microsoft.com/office/powerpoint/2010/main" val="304306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67DF5-3F39-0340-807C-6DEB52991240}"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ECC36-1E0E-D14D-A365-B3F343E1034A}" type="slidenum">
              <a:rPr lang="en-US" smtClean="0"/>
              <a:t>‹#›</a:t>
            </a:fld>
            <a:endParaRPr lang="en-US"/>
          </a:p>
        </p:txBody>
      </p:sp>
    </p:spTree>
    <p:extLst>
      <p:ext uri="{BB962C8B-B14F-4D97-AF65-F5344CB8AC3E}">
        <p14:creationId xmlns:p14="http://schemas.microsoft.com/office/powerpoint/2010/main" val="1927104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67DF5-3F39-0340-807C-6DEB52991240}"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ECC36-1E0E-D14D-A365-B3F343E1034A}" type="slidenum">
              <a:rPr lang="en-US" smtClean="0"/>
              <a:t>‹#›</a:t>
            </a:fld>
            <a:endParaRPr lang="en-US"/>
          </a:p>
        </p:txBody>
      </p:sp>
    </p:spTree>
    <p:extLst>
      <p:ext uri="{BB962C8B-B14F-4D97-AF65-F5344CB8AC3E}">
        <p14:creationId xmlns:p14="http://schemas.microsoft.com/office/powerpoint/2010/main" val="26372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67DF5-3F39-0340-807C-6DEB52991240}"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ECC36-1E0E-D14D-A365-B3F343E1034A}" type="slidenum">
              <a:rPr lang="en-US" smtClean="0"/>
              <a:t>‹#›</a:t>
            </a:fld>
            <a:endParaRPr lang="en-US"/>
          </a:p>
        </p:txBody>
      </p:sp>
    </p:spTree>
    <p:extLst>
      <p:ext uri="{BB962C8B-B14F-4D97-AF65-F5344CB8AC3E}">
        <p14:creationId xmlns:p14="http://schemas.microsoft.com/office/powerpoint/2010/main" val="1357243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167DF5-3F39-0340-807C-6DEB52991240}"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ECC36-1E0E-D14D-A365-B3F343E1034A}" type="slidenum">
              <a:rPr lang="en-US" smtClean="0"/>
              <a:t>‹#›</a:t>
            </a:fld>
            <a:endParaRPr lang="en-US"/>
          </a:p>
        </p:txBody>
      </p:sp>
    </p:spTree>
    <p:extLst>
      <p:ext uri="{BB962C8B-B14F-4D97-AF65-F5344CB8AC3E}">
        <p14:creationId xmlns:p14="http://schemas.microsoft.com/office/powerpoint/2010/main" val="3232599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167DF5-3F39-0340-807C-6DEB52991240}"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ECC36-1E0E-D14D-A365-B3F343E1034A}" type="slidenum">
              <a:rPr lang="en-US" smtClean="0"/>
              <a:t>‹#›</a:t>
            </a:fld>
            <a:endParaRPr lang="en-US"/>
          </a:p>
        </p:txBody>
      </p:sp>
    </p:spTree>
    <p:extLst>
      <p:ext uri="{BB962C8B-B14F-4D97-AF65-F5344CB8AC3E}">
        <p14:creationId xmlns:p14="http://schemas.microsoft.com/office/powerpoint/2010/main" val="51287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167DF5-3F39-0340-807C-6DEB52991240}" type="datetimeFigureOut">
              <a:rPr lang="en-US" smtClean="0"/>
              <a:t>9/30/2016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1ECC36-1E0E-D14D-A365-B3F343E1034A}" type="slidenum">
              <a:rPr lang="en-US" smtClean="0"/>
              <a:t>‹#›</a:t>
            </a:fld>
            <a:endParaRPr lang="en-US"/>
          </a:p>
        </p:txBody>
      </p:sp>
    </p:spTree>
    <p:extLst>
      <p:ext uri="{BB962C8B-B14F-4D97-AF65-F5344CB8AC3E}">
        <p14:creationId xmlns:p14="http://schemas.microsoft.com/office/powerpoint/2010/main" val="3247208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167DF5-3F39-0340-807C-6DEB52991240}" type="datetimeFigureOut">
              <a:rPr lang="en-US" smtClean="0"/>
              <a:t>9/30/2016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1ECC36-1E0E-D14D-A365-B3F343E1034A}" type="slidenum">
              <a:rPr lang="en-US" smtClean="0"/>
              <a:t>‹#›</a:t>
            </a:fld>
            <a:endParaRPr lang="en-US"/>
          </a:p>
        </p:txBody>
      </p:sp>
    </p:spTree>
    <p:extLst>
      <p:ext uri="{BB962C8B-B14F-4D97-AF65-F5344CB8AC3E}">
        <p14:creationId xmlns:p14="http://schemas.microsoft.com/office/powerpoint/2010/main" val="57429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67DF5-3F39-0340-807C-6DEB52991240}" type="datetimeFigureOut">
              <a:rPr lang="en-US" smtClean="0"/>
              <a:t>9/30/2016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1ECC36-1E0E-D14D-A365-B3F343E1034A}" type="slidenum">
              <a:rPr lang="en-US" smtClean="0"/>
              <a:t>‹#›</a:t>
            </a:fld>
            <a:endParaRPr lang="en-US"/>
          </a:p>
        </p:txBody>
      </p:sp>
    </p:spTree>
    <p:extLst>
      <p:ext uri="{BB962C8B-B14F-4D97-AF65-F5344CB8AC3E}">
        <p14:creationId xmlns:p14="http://schemas.microsoft.com/office/powerpoint/2010/main" val="400778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167DF5-3F39-0340-807C-6DEB52991240}"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ECC36-1E0E-D14D-A365-B3F343E1034A}" type="slidenum">
              <a:rPr lang="en-US" smtClean="0"/>
              <a:t>‹#›</a:t>
            </a:fld>
            <a:endParaRPr lang="en-US"/>
          </a:p>
        </p:txBody>
      </p:sp>
    </p:spTree>
    <p:extLst>
      <p:ext uri="{BB962C8B-B14F-4D97-AF65-F5344CB8AC3E}">
        <p14:creationId xmlns:p14="http://schemas.microsoft.com/office/powerpoint/2010/main" val="137133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167DF5-3F39-0340-807C-6DEB52991240}"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ECC36-1E0E-D14D-A365-B3F343E1034A}" type="slidenum">
              <a:rPr lang="en-US" smtClean="0"/>
              <a:t>‹#›</a:t>
            </a:fld>
            <a:endParaRPr lang="en-US"/>
          </a:p>
        </p:txBody>
      </p:sp>
    </p:spTree>
    <p:extLst>
      <p:ext uri="{BB962C8B-B14F-4D97-AF65-F5344CB8AC3E}">
        <p14:creationId xmlns:p14="http://schemas.microsoft.com/office/powerpoint/2010/main" val="1276867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167DF5-3F39-0340-807C-6DEB52991240}" type="datetimeFigureOut">
              <a:rPr lang="en-US" smtClean="0"/>
              <a:t>9/30/2016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ECC36-1E0E-D14D-A365-B3F343E1034A}" type="slidenum">
              <a:rPr lang="en-US" smtClean="0"/>
              <a:t>‹#›</a:t>
            </a:fld>
            <a:endParaRPr lang="en-US"/>
          </a:p>
        </p:txBody>
      </p:sp>
    </p:spTree>
    <p:extLst>
      <p:ext uri="{BB962C8B-B14F-4D97-AF65-F5344CB8AC3E}">
        <p14:creationId xmlns:p14="http://schemas.microsoft.com/office/powerpoint/2010/main" val="2500898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6.wdp"/></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0438"/>
            <a:ext cx="8229600" cy="1143000"/>
          </a:xfrm>
        </p:spPr>
        <p:txBody>
          <a:bodyPr>
            <a:noAutofit/>
          </a:bodyPr>
          <a:lstStyle/>
          <a:p>
            <a:r>
              <a:rPr lang="en-US" sz="4800" b="1" dirty="0"/>
              <a:t>My Water Book</a:t>
            </a:r>
            <a:br>
              <a:rPr lang="en-US" sz="4800" b="1" dirty="0"/>
            </a:br>
            <a:endParaRPr lang="en-US" sz="4800" b="1" dirty="0"/>
          </a:p>
        </p:txBody>
      </p:sp>
      <p:sp>
        <p:nvSpPr>
          <p:cNvPr id="3" name="Content Placeholder 2"/>
          <p:cNvSpPr>
            <a:spLocks noGrp="1"/>
          </p:cNvSpPr>
          <p:nvPr>
            <p:ph idx="1"/>
          </p:nvPr>
        </p:nvSpPr>
        <p:spPr>
          <a:xfrm>
            <a:off x="457200" y="5475111"/>
            <a:ext cx="8229600" cy="651052"/>
          </a:xfrm>
        </p:spPr>
        <p:txBody>
          <a:bodyPr/>
          <a:lstStyle/>
          <a:p>
            <a:pPr marL="0" indent="0">
              <a:buNone/>
            </a:pPr>
            <a:r>
              <a:rPr lang="en-US" dirty="0">
                <a:latin typeface="+mj-lt"/>
              </a:rPr>
              <a:t>Name__________________________________</a:t>
            </a:r>
          </a:p>
        </p:txBody>
      </p:sp>
    </p:spTree>
    <p:extLst>
      <p:ext uri="{BB962C8B-B14F-4D97-AF65-F5344CB8AC3E}">
        <p14:creationId xmlns:p14="http://schemas.microsoft.com/office/powerpoint/2010/main" val="4016507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glaciers do to the land?</a:t>
            </a:r>
          </a:p>
        </p:txBody>
      </p:sp>
      <p:pic>
        <p:nvPicPr>
          <p:cNvPr id="5" name="Content Placeholder 4" descr="Screen Shot 2015-12-26 at 11.38.40 PM.png"/>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p:pic>
      <p:sp>
        <p:nvSpPr>
          <p:cNvPr id="7" name="Content Placeholder 6"/>
          <p:cNvSpPr>
            <a:spLocks noGrp="1"/>
          </p:cNvSpPr>
          <p:nvPr>
            <p:ph sz="half" idx="2"/>
          </p:nvPr>
        </p:nvSpPr>
        <p:spPr/>
        <p:txBody>
          <a:bodyPr/>
          <a:lstStyle/>
          <a:p>
            <a:pPr marL="0" indent="0">
              <a:buNone/>
            </a:pPr>
            <a:r>
              <a:rPr lang="en-US" dirty="0">
                <a:latin typeface="+mj-lt"/>
              </a:rPr>
              <a:t>Glaciers can scratch the land and leave behind clues that the land was once covered in ice. </a:t>
            </a:r>
          </a:p>
          <a:p>
            <a:pPr marL="0" indent="0">
              <a:buNone/>
            </a:pPr>
            <a:r>
              <a:rPr lang="en-US" dirty="0">
                <a:latin typeface="+mj-lt"/>
              </a:rPr>
              <a:t>Glaciers can also carve out the sides of mountains.</a:t>
            </a:r>
          </a:p>
        </p:txBody>
      </p:sp>
    </p:spTree>
    <p:extLst>
      <p:ext uri="{BB962C8B-B14F-4D97-AF65-F5344CB8AC3E}">
        <p14:creationId xmlns:p14="http://schemas.microsoft.com/office/powerpoint/2010/main" val="1394341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547"/>
            <a:ext cx="8229600" cy="1008415"/>
          </a:xfrm>
        </p:spPr>
        <p:txBody>
          <a:bodyPr/>
          <a:lstStyle/>
          <a:p>
            <a:r>
              <a:rPr lang="en-US" dirty="0"/>
              <a:t>What do glaciers leave behind?</a:t>
            </a:r>
          </a:p>
        </p:txBody>
      </p:sp>
      <p:sp>
        <p:nvSpPr>
          <p:cNvPr id="8" name="Content Placeholder 7"/>
          <p:cNvSpPr>
            <a:spLocks noGrp="1"/>
          </p:cNvSpPr>
          <p:nvPr>
            <p:ph sz="half" idx="2"/>
          </p:nvPr>
        </p:nvSpPr>
        <p:spPr>
          <a:xfrm>
            <a:off x="4958644" y="1371103"/>
            <a:ext cx="4038600" cy="5546163"/>
          </a:xfrm>
        </p:spPr>
        <p:txBody>
          <a:bodyPr>
            <a:normAutofit fontScale="92500" lnSpcReduction="10000"/>
          </a:bodyPr>
          <a:lstStyle/>
          <a:p>
            <a:pPr marL="0" indent="0">
              <a:buNone/>
            </a:pPr>
            <a:r>
              <a:rPr lang="en-US" dirty="0">
                <a:latin typeface="+mj-lt"/>
              </a:rPr>
              <a:t>As glaciers melt, the rocks and sand that were stuck inside the ice fall out. Sometimes there are big piles of rocks, sand, and soil that a glacier leaves behind.</a:t>
            </a:r>
          </a:p>
          <a:p>
            <a:pPr marL="0" indent="0">
              <a:buNone/>
            </a:pPr>
            <a:r>
              <a:rPr lang="en-US" dirty="0">
                <a:latin typeface="+mj-lt"/>
              </a:rPr>
              <a:t>Rocks, sand, and soil are left on the sides or at the ends of glaciers. This pile of rocks, sand, and soil are called glacial </a:t>
            </a:r>
            <a:r>
              <a:rPr lang="en-US" b="1" dirty="0">
                <a:latin typeface="+mj-lt"/>
              </a:rPr>
              <a:t>moraines</a:t>
            </a:r>
            <a:r>
              <a:rPr lang="en-US" dirty="0">
                <a:latin typeface="+mj-lt"/>
              </a:rPr>
              <a:t>.</a:t>
            </a:r>
          </a:p>
          <a:p>
            <a:pPr marL="0" indent="0">
              <a:buNone/>
            </a:pPr>
            <a:endParaRPr lang="en-US" sz="1100" dirty="0">
              <a:latin typeface="+mj-lt"/>
            </a:endParaRPr>
          </a:p>
          <a:p>
            <a:pPr marL="0" indent="0">
              <a:buNone/>
            </a:pPr>
            <a:endParaRPr lang="en-US" dirty="0">
              <a:latin typeface="+mj-lt"/>
            </a:endParaRPr>
          </a:p>
          <a:p>
            <a:pPr marL="0" indent="0" algn="ctr">
              <a:buNone/>
            </a:pPr>
            <a:r>
              <a:rPr lang="en-US" dirty="0">
                <a:latin typeface="+mj-lt"/>
              </a:rPr>
              <a:t>Glacial Moraine </a:t>
            </a:r>
          </a:p>
        </p:txBody>
      </p:sp>
      <p:pic>
        <p:nvPicPr>
          <p:cNvPr id="9" name="Picture 8" descr="Screen Shot 2015-12-26 at 11.40.43 PM.pn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305224" y="1225817"/>
            <a:ext cx="4403936" cy="5416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Straight Arrow Connector 10"/>
          <p:cNvCxnSpPr/>
          <p:nvPr/>
        </p:nvCxnSpPr>
        <p:spPr>
          <a:xfrm flipH="1" flipV="1">
            <a:off x="3780367" y="5737834"/>
            <a:ext cx="2046110" cy="5416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9658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4698153"/>
            <a:ext cx="9045222" cy="1502305"/>
          </a:xfrm>
        </p:spPr>
        <p:txBody>
          <a:bodyPr>
            <a:noAutofit/>
          </a:bodyPr>
          <a:lstStyle/>
          <a:p>
            <a:pPr algn="l"/>
            <a:r>
              <a:rPr lang="en-US" sz="2600" dirty="0"/>
              <a:t>Look at these </a:t>
            </a:r>
            <a:r>
              <a:rPr lang="en-US" sz="2600" b="1" dirty="0"/>
              <a:t>boulders</a:t>
            </a:r>
            <a:r>
              <a:rPr lang="en-US" sz="2600" dirty="0"/>
              <a:t> left behind by a moving glacier. These boulders  are much bigger than the rocks that people can pick up with their hands.  Think about how big the glaciers were that could move such large boulders. </a:t>
            </a:r>
            <a:r>
              <a:rPr lang="en-US" sz="2600" b="1" dirty="0"/>
              <a:t>What other kinds of objects could glaciers pick up and move?</a:t>
            </a:r>
          </a:p>
        </p:txBody>
      </p:sp>
      <p:pic>
        <p:nvPicPr>
          <p:cNvPr id="3" name="Picture 2" descr="Screen Shot 2015-12-27 at 1.05.28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027" y="404424"/>
            <a:ext cx="4813605" cy="3044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Content Placeholder 5" descr="Screen Shot 2015-12-27 at 1.07.08 A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184422" y="136313"/>
            <a:ext cx="3733800" cy="4184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6481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Glacial Moraines</a:t>
            </a:r>
          </a:p>
        </p:txBody>
      </p:sp>
      <p:pic>
        <p:nvPicPr>
          <p:cNvPr id="5" name="Content Placeholder 4"/>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3"/>
          <p:cNvSpPr>
            <a:spLocks noGrp="1"/>
          </p:cNvSpPr>
          <p:nvPr>
            <p:ph sz="half" idx="2"/>
          </p:nvPr>
        </p:nvSpPr>
        <p:spPr>
          <a:xfrm>
            <a:off x="4831080" y="1692276"/>
            <a:ext cx="4038600" cy="4329394"/>
          </a:xfrm>
        </p:spPr>
        <p:txBody>
          <a:bodyPr>
            <a:normAutofit lnSpcReduction="10000"/>
          </a:bodyPr>
          <a:lstStyle/>
          <a:p>
            <a:pPr marL="0" indent="0">
              <a:buNone/>
            </a:pPr>
            <a:r>
              <a:rPr lang="en-US" dirty="0">
                <a:latin typeface="+mj-lt"/>
              </a:rPr>
              <a:t>Glacial moraines are all over Puget Sound and near your school. Glacial moraines can be made of rocks, sand and soil. Glacial moraines have been left on the ground for so long that sometimes huge trees are growing right on top of them.</a:t>
            </a:r>
          </a:p>
          <a:p>
            <a:endParaRPr lang="en-US" dirty="0">
              <a:latin typeface="+mj-lt"/>
            </a:endParaRPr>
          </a:p>
        </p:txBody>
      </p:sp>
    </p:spTree>
    <p:extLst>
      <p:ext uri="{BB962C8B-B14F-4D97-AF65-F5344CB8AC3E}">
        <p14:creationId xmlns:p14="http://schemas.microsoft.com/office/powerpoint/2010/main" val="844362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03111" y="148675"/>
            <a:ext cx="7337777" cy="4907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98778" y="5133283"/>
            <a:ext cx="9045222" cy="1323439"/>
          </a:xfrm>
          <a:prstGeom prst="rect">
            <a:avLst/>
          </a:prstGeom>
        </p:spPr>
        <p:txBody>
          <a:bodyPr wrap="square">
            <a:spAutoFit/>
          </a:bodyPr>
          <a:lstStyle/>
          <a:p>
            <a:r>
              <a:rPr lang="en-US" sz="2000" dirty="0"/>
              <a:t>Do you see the flat area in between two mountains? That is a hidden glacial moraine. Look behind the moraine, do you see a lake? That is Chester Morris lake, you drink this water. Your water flows down from some taller mountains into the Cedar River and then into Chester Morris Lake. This water is very, very clean. </a:t>
            </a:r>
          </a:p>
        </p:txBody>
      </p:sp>
      <p:cxnSp>
        <p:nvCxnSpPr>
          <p:cNvPr id="7" name="Straight Arrow Connector 6"/>
          <p:cNvCxnSpPr/>
          <p:nvPr/>
        </p:nvCxnSpPr>
        <p:spPr>
          <a:xfrm flipV="1">
            <a:off x="1495778" y="3640667"/>
            <a:ext cx="874889" cy="93133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813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8473" y="915528"/>
            <a:ext cx="8736542" cy="5376333"/>
          </a:xfrm>
          <a:prstGeom prst="rect">
            <a:avLst/>
          </a:prstGeom>
        </p:spPr>
      </p:pic>
      <p:sp>
        <p:nvSpPr>
          <p:cNvPr id="3" name="TextBox 2"/>
          <p:cNvSpPr txBox="1"/>
          <p:nvPr/>
        </p:nvSpPr>
        <p:spPr>
          <a:xfrm>
            <a:off x="1625459" y="4920642"/>
            <a:ext cx="2455333" cy="369332"/>
          </a:xfrm>
          <a:prstGeom prst="rect">
            <a:avLst/>
          </a:prstGeom>
          <a:noFill/>
        </p:spPr>
        <p:txBody>
          <a:bodyPr wrap="square" rtlCol="0">
            <a:spAutoFit/>
          </a:bodyPr>
          <a:lstStyle/>
          <a:p>
            <a:r>
              <a:rPr lang="en-US" dirty="0"/>
              <a:t>Rattlesnake Lake</a:t>
            </a:r>
          </a:p>
        </p:txBody>
      </p:sp>
      <p:sp>
        <p:nvSpPr>
          <p:cNvPr id="4" name="TextBox 3"/>
          <p:cNvSpPr txBox="1"/>
          <p:nvPr/>
        </p:nvSpPr>
        <p:spPr>
          <a:xfrm>
            <a:off x="4080792" y="2395974"/>
            <a:ext cx="2088444" cy="369332"/>
          </a:xfrm>
          <a:prstGeom prst="rect">
            <a:avLst/>
          </a:prstGeom>
          <a:noFill/>
        </p:spPr>
        <p:txBody>
          <a:bodyPr wrap="square" rtlCol="0">
            <a:spAutoFit/>
          </a:bodyPr>
          <a:lstStyle/>
          <a:p>
            <a:r>
              <a:rPr lang="en-US" dirty="0"/>
              <a:t>Glacial Moraine</a:t>
            </a:r>
          </a:p>
        </p:txBody>
      </p:sp>
      <p:sp>
        <p:nvSpPr>
          <p:cNvPr id="5" name="TextBox 4"/>
          <p:cNvSpPr txBox="1"/>
          <p:nvPr/>
        </p:nvSpPr>
        <p:spPr>
          <a:xfrm>
            <a:off x="3685682" y="1706888"/>
            <a:ext cx="2455333" cy="369332"/>
          </a:xfrm>
          <a:prstGeom prst="rect">
            <a:avLst/>
          </a:prstGeom>
          <a:noFill/>
        </p:spPr>
        <p:txBody>
          <a:bodyPr wrap="square" rtlCol="0">
            <a:spAutoFit/>
          </a:bodyPr>
          <a:lstStyle/>
          <a:p>
            <a:r>
              <a:rPr lang="en-US" dirty="0"/>
              <a:t>Chester Morris Lake</a:t>
            </a:r>
          </a:p>
        </p:txBody>
      </p:sp>
      <p:sp>
        <p:nvSpPr>
          <p:cNvPr id="6" name="TextBox 5"/>
          <p:cNvSpPr txBox="1"/>
          <p:nvPr/>
        </p:nvSpPr>
        <p:spPr>
          <a:xfrm>
            <a:off x="6677237" y="2211308"/>
            <a:ext cx="677333" cy="369332"/>
          </a:xfrm>
          <a:prstGeom prst="rect">
            <a:avLst/>
          </a:prstGeom>
          <a:noFill/>
        </p:spPr>
        <p:txBody>
          <a:bodyPr wrap="square" rtlCol="0">
            <a:spAutoFit/>
          </a:bodyPr>
          <a:lstStyle/>
          <a:p>
            <a:r>
              <a:rPr lang="en-US" dirty="0"/>
              <a:t>Dam</a:t>
            </a:r>
          </a:p>
        </p:txBody>
      </p:sp>
      <p:sp>
        <p:nvSpPr>
          <p:cNvPr id="2" name="TextBox 1"/>
          <p:cNvSpPr txBox="1"/>
          <p:nvPr/>
        </p:nvSpPr>
        <p:spPr>
          <a:xfrm>
            <a:off x="7354570" y="2211308"/>
            <a:ext cx="1340556" cy="369332"/>
          </a:xfrm>
          <a:prstGeom prst="rect">
            <a:avLst/>
          </a:prstGeom>
          <a:noFill/>
        </p:spPr>
        <p:txBody>
          <a:bodyPr wrap="square" rtlCol="0">
            <a:spAutoFit/>
          </a:bodyPr>
          <a:lstStyle/>
          <a:p>
            <a:r>
              <a:rPr lang="en-US" dirty="0"/>
              <a:t>Solid Rock</a:t>
            </a:r>
          </a:p>
        </p:txBody>
      </p:sp>
    </p:spTree>
    <p:extLst>
      <p:ext uri="{BB962C8B-B14F-4D97-AF65-F5344CB8AC3E}">
        <p14:creationId xmlns:p14="http://schemas.microsoft.com/office/powerpoint/2010/main" val="1004943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rot="16200000">
            <a:off x="1375834" y="510256"/>
            <a:ext cx="6293555" cy="5517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2483556" y="2892778"/>
            <a:ext cx="2257777" cy="81844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945444" y="3302000"/>
            <a:ext cx="3146778" cy="9172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7554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098" y="468630"/>
            <a:ext cx="6797202" cy="6389370"/>
          </a:xfrm>
          <a:prstGeom prst="rect">
            <a:avLst/>
          </a:prstGeom>
        </p:spPr>
      </p:pic>
    </p:spTree>
    <p:extLst>
      <p:ext uri="{BB962C8B-B14F-4D97-AF65-F5344CB8AC3E}">
        <p14:creationId xmlns:p14="http://schemas.microsoft.com/office/powerpoint/2010/main" val="1381954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759"/>
            <a:ext cx="9144000" cy="995362"/>
          </a:xfrm>
        </p:spPr>
        <p:txBody>
          <a:bodyPr>
            <a:normAutofit fontScale="90000"/>
          </a:bodyPr>
          <a:lstStyle/>
          <a:p>
            <a:r>
              <a:rPr lang="en-US" dirty="0"/>
              <a:t>This is the beginning of your watershed!</a:t>
            </a:r>
            <a:br>
              <a:rPr lang="en-US" dirty="0"/>
            </a:br>
            <a:endParaRPr lang="en-US" dirty="0"/>
          </a:p>
        </p:txBody>
      </p:sp>
      <p:pic>
        <p:nvPicPr>
          <p:cNvPr id="3" name="Picture 2"/>
          <p:cNvPicPr>
            <a:picLocks noChangeAspect="1"/>
          </p:cNvPicPr>
          <p:nvPr/>
        </p:nvPicPr>
        <p:blipFill>
          <a:blip r:embed="rId3"/>
          <a:stretch>
            <a:fillRect/>
          </a:stretch>
        </p:blipFill>
        <p:spPr>
          <a:xfrm>
            <a:off x="458470" y="723260"/>
            <a:ext cx="8194040" cy="2104524"/>
          </a:xfrm>
          <a:prstGeom prst="rect">
            <a:avLst/>
          </a:prstGeom>
        </p:spPr>
      </p:pic>
      <p:sp>
        <p:nvSpPr>
          <p:cNvPr id="4" name="TextBox 3"/>
          <p:cNvSpPr txBox="1"/>
          <p:nvPr/>
        </p:nvSpPr>
        <p:spPr>
          <a:xfrm>
            <a:off x="0" y="2896364"/>
            <a:ext cx="9143999" cy="3600986"/>
          </a:xfrm>
          <a:prstGeom prst="rect">
            <a:avLst/>
          </a:prstGeom>
          <a:noFill/>
        </p:spPr>
        <p:txBody>
          <a:bodyPr wrap="square" rtlCol="0">
            <a:spAutoFit/>
          </a:bodyPr>
          <a:lstStyle/>
          <a:p>
            <a:r>
              <a:rPr lang="en-US" sz="1900" dirty="0">
                <a:latin typeface="+mj-lt"/>
              </a:rPr>
              <a:t>This is your watershed, the Cedar River Watershed. All people live in a watershed. A watershed is any area of land that water flows through and collects such as in lake or river. Most of the water in a watershed always flows downhill. It starts from snow and rain which creates small brooks, then the brooks flow into a river or lake, and eventually flowing out into the ocean. Some of the water in a watershed soaks into the ground or is used by plants and animals to survive. </a:t>
            </a:r>
            <a:r>
              <a:rPr lang="en-US" sz="1900" b="1" dirty="0">
                <a:latin typeface="+mj-lt"/>
              </a:rPr>
              <a:t>You are part of the Cedar River Watershed and everything that you do affects the water in the rivers, lakes, and ocean.</a:t>
            </a:r>
          </a:p>
          <a:p>
            <a:r>
              <a:rPr lang="en-US" sz="1900" dirty="0">
                <a:latin typeface="+mj-lt"/>
              </a:rPr>
              <a:t>This means that people need to be careful with the kinds of shampoo, laundry soap, and cleaning chemicals that they use at home because it all goes down the drain and ends up in the ocean and then evaporates to the sky where it can turn into rain or snow again. This rain and snow becomes our drinking water. If our water is healthy then we will be healthy and so will the plants, animals, and the land.</a:t>
            </a:r>
          </a:p>
        </p:txBody>
      </p:sp>
    </p:spTree>
    <p:extLst>
      <p:ext uri="{BB962C8B-B14F-4D97-AF65-F5344CB8AC3E}">
        <p14:creationId xmlns:p14="http://schemas.microsoft.com/office/powerpoint/2010/main" val="1697344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337"/>
            <a:ext cx="8229600" cy="1143000"/>
          </a:xfrm>
        </p:spPr>
        <p:txBody>
          <a:bodyPr>
            <a:normAutofit fontScale="90000"/>
          </a:bodyPr>
          <a:lstStyle/>
          <a:p>
            <a:r>
              <a:rPr lang="en-US" dirty="0"/>
              <a:t>Mapping the Cedar River Watershed</a:t>
            </a:r>
          </a:p>
        </p:txBody>
      </p:sp>
      <p:pic>
        <p:nvPicPr>
          <p:cNvPr id="4" name="Picture 3" descr="Screen Shot 2015-12-29 at 1.02.4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8444" y="1121305"/>
            <a:ext cx="7464778" cy="5645238"/>
          </a:xfrm>
          <a:prstGeom prst="rect">
            <a:avLst/>
          </a:prstGeom>
        </p:spPr>
      </p:pic>
    </p:spTree>
    <p:extLst>
      <p:ext uri="{BB962C8B-B14F-4D97-AF65-F5344CB8AC3E}">
        <p14:creationId xmlns:p14="http://schemas.microsoft.com/office/powerpoint/2010/main" val="408420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888" y="38660"/>
            <a:ext cx="9031111" cy="1470025"/>
          </a:xfrm>
        </p:spPr>
        <p:txBody>
          <a:bodyPr/>
          <a:lstStyle/>
          <a:p>
            <a:r>
              <a:rPr lang="en-US" dirty="0"/>
              <a:t>Where does my water come from?</a:t>
            </a:r>
          </a:p>
        </p:txBody>
      </p:sp>
      <p:pic>
        <p:nvPicPr>
          <p:cNvPr id="5" name="Picture 4"/>
          <p:cNvPicPr>
            <a:picLocks noChangeAspect="1"/>
          </p:cNvPicPr>
          <p:nvPr/>
        </p:nvPicPr>
        <p:blipFill>
          <a:blip r:embed="rId3"/>
          <a:stretch>
            <a:fillRect/>
          </a:stretch>
        </p:blipFill>
        <p:spPr>
          <a:xfrm>
            <a:off x="0" y="1343129"/>
            <a:ext cx="9144000" cy="2348508"/>
          </a:xfrm>
          <a:prstGeom prst="rect">
            <a:avLst/>
          </a:prstGeom>
        </p:spPr>
      </p:pic>
      <p:sp>
        <p:nvSpPr>
          <p:cNvPr id="3" name="TextBox 2"/>
          <p:cNvSpPr txBox="1"/>
          <p:nvPr/>
        </p:nvSpPr>
        <p:spPr>
          <a:xfrm>
            <a:off x="0" y="3836840"/>
            <a:ext cx="9143999" cy="2554545"/>
          </a:xfrm>
          <a:prstGeom prst="rect">
            <a:avLst/>
          </a:prstGeom>
          <a:noFill/>
        </p:spPr>
        <p:txBody>
          <a:bodyPr wrap="square" rtlCol="0">
            <a:spAutoFit/>
          </a:bodyPr>
          <a:lstStyle/>
          <a:p>
            <a:r>
              <a:rPr lang="en-US" sz="2000" dirty="0">
                <a:latin typeface="+mj-lt"/>
              </a:rPr>
              <a:t>In this book you will learn, read, and discover more about where your water comes from. You will see pictures, look at maps, make maps, and listen to stories about people that lived a long time ago. You will use all this information to help you answer a question about something that happened over 100 years ago. You may need to ask questions in order to learn and it will help if you can share your ideas. You will need to listen to the ideas that the people in your class share with each other. In order to begin this story, you will need to travel back thousands of years ago, to a time when all the land around your school was covered in ice.</a:t>
            </a:r>
          </a:p>
        </p:txBody>
      </p:sp>
    </p:spTree>
    <p:extLst>
      <p:ext uri="{BB962C8B-B14F-4D97-AF65-F5344CB8AC3E}">
        <p14:creationId xmlns:p14="http://schemas.microsoft.com/office/powerpoint/2010/main" val="2861214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31"/>
            <a:ext cx="8229600" cy="1143000"/>
          </a:xfrm>
        </p:spPr>
        <p:txBody>
          <a:bodyPr/>
          <a:lstStyle/>
          <a:p>
            <a:r>
              <a:rPr lang="en-US" dirty="0"/>
              <a:t>Cedar River Watershed</a:t>
            </a:r>
          </a:p>
        </p:txBody>
      </p:sp>
      <p:pic>
        <p:nvPicPr>
          <p:cNvPr id="3" name="Picture 2" descr="Screen Shot 2015-12-29 at 12.57.48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936533"/>
            <a:ext cx="9144000" cy="5555707"/>
          </a:xfrm>
          <a:prstGeom prst="rect">
            <a:avLst/>
          </a:prstGeom>
        </p:spPr>
      </p:pic>
    </p:spTree>
    <p:extLst>
      <p:ext uri="{BB962C8B-B14F-4D97-AF65-F5344CB8AC3E}">
        <p14:creationId xmlns:p14="http://schemas.microsoft.com/office/powerpoint/2010/main" val="3854660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80010"/>
            <a:ext cx="8229600" cy="1143000"/>
          </a:xfrm>
        </p:spPr>
        <p:txBody>
          <a:bodyPr/>
          <a:lstStyle/>
          <a:p>
            <a:r>
              <a:rPr lang="en-US" dirty="0"/>
              <a:t>Who drinks the Cedar River water?</a:t>
            </a:r>
          </a:p>
        </p:txBody>
      </p:sp>
      <p:pic>
        <p:nvPicPr>
          <p:cNvPr id="3" name="Picture 2" descr="Screen Shot 2015-12-29 at 1.16.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9000" y="1048039"/>
            <a:ext cx="7267222" cy="5726705"/>
          </a:xfrm>
          <a:prstGeom prst="rect">
            <a:avLst/>
          </a:prstGeom>
        </p:spPr>
      </p:pic>
    </p:spTree>
    <p:extLst>
      <p:ext uri="{BB962C8B-B14F-4D97-AF65-F5344CB8AC3E}">
        <p14:creationId xmlns:p14="http://schemas.microsoft.com/office/powerpoint/2010/main" val="1516597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425"/>
            <a:ext cx="8229600" cy="839082"/>
          </a:xfrm>
        </p:spPr>
        <p:txBody>
          <a:bodyPr>
            <a:normAutofit fontScale="90000"/>
          </a:bodyPr>
          <a:lstStyle/>
          <a:p>
            <a:r>
              <a:rPr lang="en-US" dirty="0"/>
              <a:t>Porosity &amp; Permeability Experiment</a:t>
            </a: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481318964"/>
              </p:ext>
            </p:extLst>
          </p:nvPr>
        </p:nvGraphicFramePr>
        <p:xfrm>
          <a:off x="310443" y="1065707"/>
          <a:ext cx="8376357" cy="5271908"/>
        </p:xfrm>
        <a:graphic>
          <a:graphicData uri="http://schemas.openxmlformats.org/drawingml/2006/table">
            <a:tbl>
              <a:tblPr firstRow="1" bandRow="1">
                <a:tableStyleId>{5940675A-B579-460E-94D1-54222C63F5DA}</a:tableStyleId>
              </a:tblPr>
              <a:tblGrid>
                <a:gridCol w="1278467">
                  <a:extLst>
                    <a:ext uri="{9D8B030D-6E8A-4147-A177-3AD203B41FA5}">
                      <a16:colId xmlns:a16="http://schemas.microsoft.com/office/drawing/2014/main" val="20000"/>
                    </a:ext>
                  </a:extLst>
                </a:gridCol>
                <a:gridCol w="1566333">
                  <a:extLst>
                    <a:ext uri="{9D8B030D-6E8A-4147-A177-3AD203B41FA5}">
                      <a16:colId xmlns:a16="http://schemas.microsoft.com/office/drawing/2014/main" val="20001"/>
                    </a:ext>
                  </a:extLst>
                </a:gridCol>
                <a:gridCol w="5531557">
                  <a:extLst>
                    <a:ext uri="{9D8B030D-6E8A-4147-A177-3AD203B41FA5}">
                      <a16:colId xmlns:a16="http://schemas.microsoft.com/office/drawing/2014/main" val="20002"/>
                    </a:ext>
                  </a:extLst>
                </a:gridCol>
              </a:tblGrid>
              <a:tr h="756356">
                <a:tc>
                  <a:txBody>
                    <a:bodyPr/>
                    <a:lstStyle/>
                    <a:p>
                      <a:r>
                        <a:rPr lang="en-US" dirty="0"/>
                        <a:t>Earth material</a:t>
                      </a:r>
                    </a:p>
                  </a:txBody>
                  <a:tcPr/>
                </a:tc>
                <a:tc>
                  <a:txBody>
                    <a:bodyPr/>
                    <a:lstStyle/>
                    <a:p>
                      <a:r>
                        <a:rPr lang="en-US" dirty="0"/>
                        <a:t>Time</a:t>
                      </a:r>
                      <a:r>
                        <a:rPr lang="en-US" baseline="0" dirty="0"/>
                        <a:t> (seconds)</a:t>
                      </a:r>
                      <a:endParaRPr lang="en-US" dirty="0"/>
                    </a:p>
                  </a:txBody>
                  <a:tcPr/>
                </a:tc>
                <a:tc>
                  <a:txBody>
                    <a:bodyPr/>
                    <a:lstStyle/>
                    <a:p>
                      <a:r>
                        <a:rPr lang="en-US" dirty="0"/>
                        <a:t>Observations</a:t>
                      </a:r>
                    </a:p>
                  </a:txBody>
                  <a:tcPr/>
                </a:tc>
                <a:extLst>
                  <a:ext uri="{0D108BD9-81ED-4DB2-BD59-A6C34878D82A}">
                    <a16:rowId xmlns:a16="http://schemas.microsoft.com/office/drawing/2014/main" val="10000"/>
                  </a:ext>
                </a:extLst>
              </a:tr>
              <a:tr h="1128888">
                <a:tc>
                  <a:txBody>
                    <a:bodyPr/>
                    <a:lstStyle/>
                    <a:p>
                      <a:r>
                        <a:rPr lang="en-US" dirty="0"/>
                        <a:t>No</a:t>
                      </a:r>
                      <a:r>
                        <a:rPr lang="en-US" baseline="0" dirty="0"/>
                        <a:t> Earth material</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128888">
                <a:tc>
                  <a:txBody>
                    <a:bodyPr/>
                    <a:lstStyle/>
                    <a:p>
                      <a:r>
                        <a:rPr lang="en-US" dirty="0"/>
                        <a:t>Pebbles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128888">
                <a:tc>
                  <a:txBody>
                    <a:bodyPr/>
                    <a:lstStyle/>
                    <a:p>
                      <a:r>
                        <a:rPr lang="en-US" dirty="0"/>
                        <a:t>Pebbles, Sand, Soil</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1128888">
                <a:tc>
                  <a:txBody>
                    <a:bodyPr/>
                    <a:lstStyle/>
                    <a:p>
                      <a:r>
                        <a:rPr lang="en-US" dirty="0"/>
                        <a:t>Clay</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67239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6188"/>
            <a:ext cx="9144000" cy="1143000"/>
          </a:xfrm>
        </p:spPr>
        <p:txBody>
          <a:bodyPr>
            <a:noAutofit/>
          </a:bodyPr>
          <a:lstStyle/>
          <a:p>
            <a:r>
              <a:rPr lang="en-US" sz="3600" dirty="0"/>
              <a:t>Porosity: The amount of space in between the small pieces of rocks, sand, soil, and clay.</a:t>
            </a:r>
          </a:p>
        </p:txBody>
      </p:sp>
      <p:pic>
        <p:nvPicPr>
          <p:cNvPr id="6" name="Picture 5" descr="Screen Shot 2016-01-04 at 9.57.05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8889" y="3215216"/>
            <a:ext cx="6914444" cy="2003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679221" y="4891995"/>
            <a:ext cx="1453446" cy="369332"/>
          </a:xfrm>
          <a:prstGeom prst="rect">
            <a:avLst/>
          </a:prstGeom>
          <a:noFill/>
          <a:ln>
            <a:noFill/>
          </a:ln>
        </p:spPr>
        <p:txBody>
          <a:bodyPr wrap="square" rtlCol="0">
            <a:spAutoFit/>
          </a:bodyPr>
          <a:lstStyle/>
          <a:p>
            <a:pPr algn="ctr"/>
            <a:r>
              <a:rPr lang="en-US" dirty="0"/>
              <a:t>Small Rocks</a:t>
            </a:r>
          </a:p>
        </p:txBody>
      </p:sp>
      <p:sp>
        <p:nvSpPr>
          <p:cNvPr id="9" name="TextBox 8"/>
          <p:cNvSpPr txBox="1"/>
          <p:nvPr/>
        </p:nvSpPr>
        <p:spPr>
          <a:xfrm>
            <a:off x="4145844" y="4891995"/>
            <a:ext cx="1157112" cy="369332"/>
          </a:xfrm>
          <a:prstGeom prst="rect">
            <a:avLst/>
          </a:prstGeom>
          <a:noFill/>
          <a:ln>
            <a:noFill/>
          </a:ln>
        </p:spPr>
        <p:txBody>
          <a:bodyPr wrap="square" rtlCol="0">
            <a:spAutoFit/>
          </a:bodyPr>
          <a:lstStyle/>
          <a:p>
            <a:pPr algn="ctr"/>
            <a:r>
              <a:rPr lang="en-US" dirty="0"/>
              <a:t>Sand</a:t>
            </a:r>
          </a:p>
        </p:txBody>
      </p:sp>
      <p:sp>
        <p:nvSpPr>
          <p:cNvPr id="10" name="TextBox 9"/>
          <p:cNvSpPr txBox="1"/>
          <p:nvPr/>
        </p:nvSpPr>
        <p:spPr>
          <a:xfrm>
            <a:off x="6386688" y="4883907"/>
            <a:ext cx="1157112" cy="369332"/>
          </a:xfrm>
          <a:prstGeom prst="rect">
            <a:avLst/>
          </a:prstGeom>
          <a:noFill/>
          <a:ln>
            <a:noFill/>
          </a:ln>
        </p:spPr>
        <p:txBody>
          <a:bodyPr wrap="square" rtlCol="0">
            <a:spAutoFit/>
          </a:bodyPr>
          <a:lstStyle/>
          <a:p>
            <a:pPr algn="ctr"/>
            <a:r>
              <a:rPr lang="en-US" dirty="0"/>
              <a:t>Clay</a:t>
            </a:r>
          </a:p>
        </p:txBody>
      </p:sp>
    </p:spTree>
    <p:extLst>
      <p:ext uri="{BB962C8B-B14F-4D97-AF65-F5344CB8AC3E}">
        <p14:creationId xmlns:p14="http://schemas.microsoft.com/office/powerpoint/2010/main" val="3503119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0080"/>
            <a:ext cx="9144000" cy="1143000"/>
          </a:xfrm>
        </p:spPr>
        <p:txBody>
          <a:bodyPr>
            <a:noAutofit/>
          </a:bodyPr>
          <a:lstStyle/>
          <a:p>
            <a:r>
              <a:rPr lang="en-US" sz="3600" dirty="0"/>
              <a:t>Permeability: How fast water can flow through Earth materials such as sand or clay.</a:t>
            </a:r>
          </a:p>
        </p:txBody>
      </p:sp>
      <p:pic>
        <p:nvPicPr>
          <p:cNvPr id="3" name="Picture 2" descr="Screen Shot 2016-01-04 at 9.55.52 AM.png"/>
          <p:cNvPicPr>
            <a:picLocks noChangeAspect="1"/>
          </p:cNvPicPr>
          <p:nvPr/>
        </p:nvPicPr>
        <p:blipFill rotWithShape="1">
          <a:blip r:embed="rId3" cstate="screen">
            <a:extLst>
              <a:ext uri="{28A0092B-C50C-407E-A947-70E740481C1C}">
                <a14:useLocalDpi xmlns:a14="http://schemas.microsoft.com/office/drawing/2010/main"/>
              </a:ext>
            </a:extLst>
          </a:blip>
          <a:srcRect t="4365"/>
          <a:stretch/>
        </p:blipFill>
        <p:spPr>
          <a:xfrm>
            <a:off x="787400" y="2446302"/>
            <a:ext cx="7569200" cy="3400778"/>
          </a:xfrm>
          <a:prstGeom prst="rect">
            <a:avLst/>
          </a:prstGeom>
        </p:spPr>
      </p:pic>
      <p:sp>
        <p:nvSpPr>
          <p:cNvPr id="4" name="TextBox 3"/>
          <p:cNvSpPr txBox="1"/>
          <p:nvPr/>
        </p:nvSpPr>
        <p:spPr>
          <a:xfrm>
            <a:off x="1679221" y="4456667"/>
            <a:ext cx="1453446" cy="369332"/>
          </a:xfrm>
          <a:prstGeom prst="rect">
            <a:avLst/>
          </a:prstGeom>
          <a:noFill/>
          <a:ln>
            <a:noFill/>
          </a:ln>
        </p:spPr>
        <p:txBody>
          <a:bodyPr wrap="square" rtlCol="0">
            <a:spAutoFit/>
          </a:bodyPr>
          <a:lstStyle/>
          <a:p>
            <a:pPr algn="ctr"/>
            <a:r>
              <a:rPr lang="en-US" dirty="0"/>
              <a:t>Small Rocks</a:t>
            </a:r>
          </a:p>
        </p:txBody>
      </p:sp>
      <p:sp>
        <p:nvSpPr>
          <p:cNvPr id="5" name="TextBox 4"/>
          <p:cNvSpPr txBox="1"/>
          <p:nvPr/>
        </p:nvSpPr>
        <p:spPr>
          <a:xfrm>
            <a:off x="4089400" y="4456667"/>
            <a:ext cx="1157112" cy="369332"/>
          </a:xfrm>
          <a:prstGeom prst="rect">
            <a:avLst/>
          </a:prstGeom>
          <a:noFill/>
          <a:ln>
            <a:noFill/>
          </a:ln>
        </p:spPr>
        <p:txBody>
          <a:bodyPr wrap="square" rtlCol="0">
            <a:spAutoFit/>
          </a:bodyPr>
          <a:lstStyle/>
          <a:p>
            <a:pPr algn="ctr"/>
            <a:r>
              <a:rPr lang="en-US" dirty="0"/>
              <a:t>Sand</a:t>
            </a:r>
          </a:p>
        </p:txBody>
      </p:sp>
      <p:sp>
        <p:nvSpPr>
          <p:cNvPr id="6" name="TextBox 5"/>
          <p:cNvSpPr txBox="1"/>
          <p:nvPr/>
        </p:nvSpPr>
        <p:spPr>
          <a:xfrm>
            <a:off x="6386688" y="4456667"/>
            <a:ext cx="1157112" cy="369332"/>
          </a:xfrm>
          <a:prstGeom prst="rect">
            <a:avLst/>
          </a:prstGeom>
          <a:noFill/>
          <a:ln>
            <a:noFill/>
          </a:ln>
        </p:spPr>
        <p:txBody>
          <a:bodyPr wrap="square" rtlCol="0">
            <a:spAutoFit/>
          </a:bodyPr>
          <a:lstStyle/>
          <a:p>
            <a:pPr algn="ctr"/>
            <a:r>
              <a:rPr lang="en-US" dirty="0"/>
              <a:t>Clay</a:t>
            </a:r>
          </a:p>
        </p:txBody>
      </p:sp>
    </p:spTree>
    <p:extLst>
      <p:ext uri="{BB962C8B-B14F-4D97-AF65-F5344CB8AC3E}">
        <p14:creationId xmlns:p14="http://schemas.microsoft.com/office/powerpoint/2010/main" val="1899457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0727"/>
            <a:ext cx="8229600" cy="853194"/>
          </a:xfrm>
        </p:spPr>
        <p:txBody>
          <a:bodyPr>
            <a:normAutofit fontScale="90000"/>
          </a:bodyPr>
          <a:lstStyle/>
          <a:p>
            <a:r>
              <a:rPr lang="en-US" dirty="0"/>
              <a:t>Modeling Porosity and Permeability</a:t>
            </a:r>
          </a:p>
        </p:txBody>
      </p:sp>
      <p:graphicFrame>
        <p:nvGraphicFramePr>
          <p:cNvPr id="5" name="Table 4"/>
          <p:cNvGraphicFramePr>
            <a:graphicFrameLocks noGrp="1"/>
          </p:cNvGraphicFramePr>
          <p:nvPr>
            <p:extLst>
              <p:ext uri="{D42A27DB-BD31-4B8C-83A1-F6EECF244321}">
                <p14:modId xmlns:p14="http://schemas.microsoft.com/office/powerpoint/2010/main" val="1465212466"/>
              </p:ext>
            </p:extLst>
          </p:nvPr>
        </p:nvGraphicFramePr>
        <p:xfrm>
          <a:off x="183444" y="1265113"/>
          <a:ext cx="8777112" cy="5465322"/>
        </p:xfrm>
        <a:graphic>
          <a:graphicData uri="http://schemas.openxmlformats.org/drawingml/2006/table">
            <a:tbl>
              <a:tblPr firstRow="1" bandRow="1">
                <a:tableStyleId>{5940675A-B579-460E-94D1-54222C63F5DA}</a:tableStyleId>
              </a:tblPr>
              <a:tblGrid>
                <a:gridCol w="1188697">
                  <a:extLst>
                    <a:ext uri="{9D8B030D-6E8A-4147-A177-3AD203B41FA5}">
                      <a16:colId xmlns:a16="http://schemas.microsoft.com/office/drawing/2014/main" val="20000"/>
                    </a:ext>
                  </a:extLst>
                </a:gridCol>
                <a:gridCol w="7588415">
                  <a:extLst>
                    <a:ext uri="{9D8B030D-6E8A-4147-A177-3AD203B41FA5}">
                      <a16:colId xmlns:a16="http://schemas.microsoft.com/office/drawing/2014/main" val="20001"/>
                    </a:ext>
                  </a:extLst>
                </a:gridCol>
              </a:tblGrid>
              <a:tr h="752328">
                <a:tc>
                  <a:txBody>
                    <a:bodyPr/>
                    <a:lstStyle/>
                    <a:p>
                      <a:pPr algn="ctr"/>
                      <a:r>
                        <a:rPr lang="en-US" dirty="0"/>
                        <a:t>Earth</a:t>
                      </a:r>
                      <a:r>
                        <a:rPr lang="en-US" baseline="0" dirty="0"/>
                        <a:t> Materials</a:t>
                      </a:r>
                      <a:endParaRPr lang="en-US" b="1" dirty="0"/>
                    </a:p>
                  </a:txBody>
                  <a:tcPr/>
                </a:tc>
                <a:tc>
                  <a:txBody>
                    <a:bodyPr/>
                    <a:lstStyle/>
                    <a:p>
                      <a:pPr algn="ctr"/>
                      <a:r>
                        <a:rPr lang="en-US" dirty="0"/>
                        <a:t>Zoom in</a:t>
                      </a:r>
                      <a:r>
                        <a:rPr lang="en-US" baseline="0" dirty="0"/>
                        <a:t> Box</a:t>
                      </a:r>
                      <a:endParaRPr lang="en-US" b="1" dirty="0"/>
                    </a:p>
                  </a:txBody>
                  <a:tcPr/>
                </a:tc>
                <a:extLst>
                  <a:ext uri="{0D108BD9-81ED-4DB2-BD59-A6C34878D82A}">
                    <a16:rowId xmlns:a16="http://schemas.microsoft.com/office/drawing/2014/main" val="10000"/>
                  </a:ext>
                </a:extLst>
              </a:tr>
              <a:tr h="1570998">
                <a:tc>
                  <a:txBody>
                    <a:bodyPr/>
                    <a:lstStyle/>
                    <a:p>
                      <a:r>
                        <a:rPr lang="en-US" dirty="0"/>
                        <a:t>Pebbles</a:t>
                      </a:r>
                    </a:p>
                  </a:txBody>
                  <a:tcPr/>
                </a:tc>
                <a:tc>
                  <a:txBody>
                    <a:bodyPr/>
                    <a:lstStyle/>
                    <a:p>
                      <a:endParaRPr lang="en-US" dirty="0"/>
                    </a:p>
                  </a:txBody>
                  <a:tcPr/>
                </a:tc>
                <a:extLst>
                  <a:ext uri="{0D108BD9-81ED-4DB2-BD59-A6C34878D82A}">
                    <a16:rowId xmlns:a16="http://schemas.microsoft.com/office/drawing/2014/main" val="10001"/>
                  </a:ext>
                </a:extLst>
              </a:tr>
              <a:tr h="1570998">
                <a:tc>
                  <a:txBody>
                    <a:bodyPr/>
                    <a:lstStyle/>
                    <a:p>
                      <a:r>
                        <a:rPr lang="en-US" dirty="0"/>
                        <a:t>Pebbles, Sand, Soil</a:t>
                      </a:r>
                    </a:p>
                  </a:txBody>
                  <a:tcPr/>
                </a:tc>
                <a:tc>
                  <a:txBody>
                    <a:bodyPr/>
                    <a:lstStyle/>
                    <a:p>
                      <a:endParaRPr lang="en-US" dirty="0"/>
                    </a:p>
                  </a:txBody>
                  <a:tcPr/>
                </a:tc>
                <a:extLst>
                  <a:ext uri="{0D108BD9-81ED-4DB2-BD59-A6C34878D82A}">
                    <a16:rowId xmlns:a16="http://schemas.microsoft.com/office/drawing/2014/main" val="10002"/>
                  </a:ext>
                </a:extLst>
              </a:tr>
              <a:tr h="1570998">
                <a:tc>
                  <a:txBody>
                    <a:bodyPr/>
                    <a:lstStyle/>
                    <a:p>
                      <a:r>
                        <a:rPr lang="en-US" dirty="0"/>
                        <a:t>Clay</a:t>
                      </a:r>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8839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72"/>
            <a:ext cx="8229600" cy="1143000"/>
          </a:xfrm>
        </p:spPr>
        <p:txBody>
          <a:bodyPr>
            <a:normAutofit fontScale="90000"/>
          </a:bodyPr>
          <a:lstStyle/>
          <a:p>
            <a:r>
              <a:rPr lang="en-US" dirty="0"/>
              <a:t>Geology of the North Side of the Dam</a:t>
            </a:r>
          </a:p>
        </p:txBody>
      </p:sp>
      <p:pic>
        <p:nvPicPr>
          <p:cNvPr id="4" name="Picture 3"/>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rot="16200000">
            <a:off x="1816544" y="1399837"/>
            <a:ext cx="5158137" cy="4557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p:nvPr/>
        </p:nvCxnSpPr>
        <p:spPr>
          <a:xfrm flipV="1">
            <a:off x="1411111" y="3463854"/>
            <a:ext cx="2568222" cy="5503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779889" y="2828854"/>
            <a:ext cx="1933222" cy="108655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328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0378"/>
            <a:ext cx="8229600" cy="1143000"/>
          </a:xfrm>
        </p:spPr>
        <p:txBody>
          <a:bodyPr>
            <a:normAutofit fontScale="90000"/>
          </a:bodyPr>
          <a:lstStyle/>
          <a:p>
            <a:r>
              <a:rPr lang="en-US" dirty="0"/>
              <a:t>What can I do to help? </a:t>
            </a:r>
            <a:br>
              <a:rPr lang="en-US" dirty="0"/>
            </a:br>
            <a:r>
              <a:rPr lang="en-US" dirty="0"/>
              <a:t>Save water and electricity.</a:t>
            </a:r>
          </a:p>
        </p:txBody>
      </p:sp>
      <p:sp>
        <p:nvSpPr>
          <p:cNvPr id="3" name="Content Placeholder 2"/>
          <p:cNvSpPr>
            <a:spLocks noGrp="1"/>
          </p:cNvSpPr>
          <p:nvPr>
            <p:ph sz="half" idx="1"/>
          </p:nvPr>
        </p:nvSpPr>
        <p:spPr>
          <a:xfrm>
            <a:off x="457200" y="1783080"/>
            <a:ext cx="4038600" cy="4525963"/>
          </a:xfrm>
        </p:spPr>
        <p:txBody>
          <a:bodyPr/>
          <a:lstStyle/>
          <a:p>
            <a:r>
              <a:rPr lang="en-US" sz="2600" dirty="0">
                <a:latin typeface="+mj-lt"/>
              </a:rPr>
              <a:t>Turn off the water when you are brushing your teeth</a:t>
            </a:r>
          </a:p>
          <a:p>
            <a:r>
              <a:rPr lang="en-US" sz="2600" dirty="0">
                <a:latin typeface="+mj-lt"/>
              </a:rPr>
              <a:t>Take shorter showers</a:t>
            </a:r>
          </a:p>
        </p:txBody>
      </p:sp>
      <p:sp>
        <p:nvSpPr>
          <p:cNvPr id="4" name="Content Placeholder 3"/>
          <p:cNvSpPr>
            <a:spLocks noGrp="1"/>
          </p:cNvSpPr>
          <p:nvPr>
            <p:ph sz="half" idx="2"/>
          </p:nvPr>
        </p:nvSpPr>
        <p:spPr>
          <a:xfrm>
            <a:off x="4648200" y="1783080"/>
            <a:ext cx="4038600" cy="4525963"/>
          </a:xfrm>
        </p:spPr>
        <p:txBody>
          <a:bodyPr>
            <a:normAutofit/>
          </a:bodyPr>
          <a:lstStyle/>
          <a:p>
            <a:r>
              <a:rPr lang="en-US" sz="2600" dirty="0">
                <a:latin typeface="+mj-lt"/>
              </a:rPr>
              <a:t>Turn off the lights if nobody is in the room</a:t>
            </a:r>
          </a:p>
          <a:p>
            <a:r>
              <a:rPr lang="en-US" sz="2600" dirty="0">
                <a:latin typeface="+mj-lt"/>
              </a:rPr>
              <a:t>Walk or ride your bike</a:t>
            </a:r>
          </a:p>
          <a:p>
            <a:r>
              <a:rPr lang="en-US" sz="2600" dirty="0">
                <a:latin typeface="+mj-lt"/>
              </a:rPr>
              <a:t>Pick up trash, especially around storm drains</a:t>
            </a:r>
          </a:p>
          <a:p>
            <a:endParaRPr lang="en-US" sz="2600" dirty="0">
              <a:latin typeface="+mj-lt"/>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9408" y="4031422"/>
            <a:ext cx="3490147" cy="261761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651" y="3668888"/>
            <a:ext cx="3980149" cy="2980145"/>
          </a:xfrm>
          <a:prstGeom prst="rect">
            <a:avLst/>
          </a:prstGeom>
        </p:spPr>
      </p:pic>
    </p:spTree>
    <p:extLst>
      <p:ext uri="{BB962C8B-B14F-4D97-AF65-F5344CB8AC3E}">
        <p14:creationId xmlns:p14="http://schemas.microsoft.com/office/powerpoint/2010/main" val="3000704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609" y="942180"/>
            <a:ext cx="4193823" cy="853194"/>
          </a:xfrm>
        </p:spPr>
        <p:txBody>
          <a:bodyPr>
            <a:normAutofit/>
          </a:bodyPr>
          <a:lstStyle/>
          <a:p>
            <a:r>
              <a:rPr lang="en-US" sz="3200" dirty="0"/>
              <a:t>The First People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310" y="147638"/>
            <a:ext cx="2709192" cy="6288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8225" y="147638"/>
            <a:ext cx="2775555" cy="3172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3526805" y="3499556"/>
            <a:ext cx="3731245" cy="2925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4564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2889" y="3400778"/>
            <a:ext cx="8918221" cy="3323165"/>
          </a:xfrm>
        </p:spPr>
        <p:txBody>
          <a:bodyPr>
            <a:noAutofit/>
          </a:bodyPr>
          <a:lstStyle/>
          <a:p>
            <a:pPr marL="0" indent="0">
              <a:buNone/>
            </a:pPr>
            <a:r>
              <a:rPr lang="en-US" sz="2200" dirty="0"/>
              <a:t>After the last glaciers and ice sheets slowly retreated, about 12,000 years ago the First People came to this area. These first people formed tribes and lived all around the watersheds. This land is was and is still their home. There were many tribes that lived all around the Cedar River Watershed. The Snoqualmie Tribe, the Yakama Tribe, The Muckleshoot Tribe, the Wenatchee Tribe, and the Duwamish tribe would all come to the area around the Cedar River to trade different food, clothing, medicine, and other important items. These meetings of all the tribes were also important to meet people to marry and to share stories and news. The Cedar River is a sacred place for these tribes.</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740" y="525803"/>
            <a:ext cx="5932170" cy="2747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6445" y="649620"/>
            <a:ext cx="3784665" cy="2500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8350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27 at 12.36.3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574414"/>
            <a:ext cx="80645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55222" y="4113275"/>
            <a:ext cx="8875889" cy="2862322"/>
          </a:xfrm>
          <a:prstGeom prst="rect">
            <a:avLst/>
          </a:prstGeom>
        </p:spPr>
        <p:txBody>
          <a:bodyPr wrap="square">
            <a:spAutoFit/>
          </a:bodyPr>
          <a:lstStyle/>
          <a:p>
            <a:pPr algn="ctr"/>
            <a:r>
              <a:rPr lang="en-US" sz="2000" b="1" dirty="0">
                <a:latin typeface="+mj-lt"/>
                <a:cs typeface="Abadi MT Condensed Light"/>
              </a:rPr>
              <a:t>Ice Sheets in Washington State</a:t>
            </a:r>
          </a:p>
          <a:p>
            <a:endParaRPr lang="en-US" sz="2000" dirty="0">
              <a:latin typeface="+mj-lt"/>
              <a:cs typeface="Abadi MT Condensed Light"/>
            </a:endParaRPr>
          </a:p>
          <a:p>
            <a:r>
              <a:rPr lang="en-US" sz="2000" dirty="0">
                <a:latin typeface="+mj-lt"/>
                <a:cs typeface="Abadi MT Condensed Light"/>
              </a:rPr>
              <a:t>The land around your school has been covered over by an enormous piece of ice many times in history. Right where you are standing there was a huge ice sheet pushing down on the rocks, the soil, and the hills. These huge ice sheets came back</a:t>
            </a:r>
            <a:r>
              <a:rPr lang="en-US" sz="2000" b="1" dirty="0">
                <a:latin typeface="+mj-lt"/>
                <a:cs typeface="Abadi MT Condensed Light"/>
              </a:rPr>
              <a:t> seven </a:t>
            </a:r>
            <a:r>
              <a:rPr lang="en-US" sz="2000" dirty="0">
                <a:latin typeface="+mj-lt"/>
                <a:cs typeface="Abadi MT Condensed Light"/>
              </a:rPr>
              <a:t>different times to cover the land all around your school. </a:t>
            </a:r>
            <a:r>
              <a:rPr lang="en-US" sz="2000" b="1" dirty="0">
                <a:latin typeface="+mj-lt"/>
                <a:cs typeface="Abadi MT Condensed Light"/>
              </a:rPr>
              <a:t>What would a huge ice sheet do if it was pushing down on top of your school playground and classroom? </a:t>
            </a:r>
          </a:p>
          <a:p>
            <a:endParaRPr lang="en-US" sz="2000" dirty="0">
              <a:latin typeface="+mj-lt"/>
              <a:cs typeface="Abadi MT Condensed Light"/>
            </a:endParaRPr>
          </a:p>
        </p:txBody>
      </p:sp>
    </p:spTree>
    <p:extLst>
      <p:ext uri="{BB962C8B-B14F-4D97-AF65-F5344CB8AC3E}">
        <p14:creationId xmlns:p14="http://schemas.microsoft.com/office/powerpoint/2010/main" val="3310042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4967" y="1776516"/>
            <a:ext cx="2582333" cy="697089"/>
          </a:xfrm>
        </p:spPr>
        <p:txBody>
          <a:bodyPr>
            <a:normAutofit/>
          </a:bodyPr>
          <a:lstStyle/>
          <a:p>
            <a:r>
              <a:rPr lang="en-US" sz="3600" dirty="0"/>
              <a:t>Prairies</a:t>
            </a:r>
          </a:p>
        </p:txBody>
      </p:sp>
      <p:sp>
        <p:nvSpPr>
          <p:cNvPr id="3" name="Content Placeholder 2"/>
          <p:cNvSpPr>
            <a:spLocks noGrp="1"/>
          </p:cNvSpPr>
          <p:nvPr>
            <p:ph sz="half" idx="1"/>
          </p:nvPr>
        </p:nvSpPr>
        <p:spPr>
          <a:xfrm>
            <a:off x="0" y="3827070"/>
            <a:ext cx="9104490" cy="2892778"/>
          </a:xfrm>
        </p:spPr>
        <p:txBody>
          <a:bodyPr>
            <a:noAutofit/>
          </a:bodyPr>
          <a:lstStyle/>
          <a:p>
            <a:pPr marL="0" indent="0">
              <a:buNone/>
            </a:pPr>
            <a:r>
              <a:rPr lang="en-US" sz="1900" dirty="0">
                <a:latin typeface="+mj-lt"/>
              </a:rPr>
              <a:t>Rattlesnake lake was once a beautiful prairie, similar to the one in the picture. The Native American tribes that lived in the area would take care of the land and harvest flower bulbs, such as Camas. They would roast these bulbs in a big, underground fire pit oven. Then they could eat the bulbs or trade them for a different food during the special meetings. At certain times in the year, the Native American people knew that they had to burn the prairie so the ash would make the soil filled with nutrients for the next year’s flower bulbs. This burning also helps keep the prairie clear of big fir trees. Every year this cycle of harvesting and burning would take place. The Native American people still do this practice today and teach others how to take care of the land.</a:t>
            </a:r>
          </a:p>
        </p:txBody>
      </p:sp>
      <p:pic>
        <p:nvPicPr>
          <p:cNvPr id="5" name="Picture 4"/>
          <p:cNvPicPr>
            <a:picLocks noChangeAspect="1"/>
          </p:cNvPicPr>
          <p:nvPr/>
        </p:nvPicPr>
        <p:blipFill>
          <a:blip r:embed="rId3"/>
          <a:stretch>
            <a:fillRect/>
          </a:stretch>
        </p:blipFill>
        <p:spPr>
          <a:xfrm>
            <a:off x="228600" y="201293"/>
            <a:ext cx="5504180" cy="3551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9088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8221"/>
            <a:ext cx="8229600" cy="1143000"/>
          </a:xfrm>
        </p:spPr>
        <p:txBody>
          <a:bodyPr/>
          <a:lstStyle/>
          <a:p>
            <a:r>
              <a:rPr lang="en-US" dirty="0"/>
              <a:t>Camas Oven</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25511" y="1566227"/>
            <a:ext cx="4322233" cy="4930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1238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45" y="5091726"/>
            <a:ext cx="8229600" cy="1143000"/>
          </a:xfrm>
        </p:spPr>
        <p:txBody>
          <a:bodyPr>
            <a:normAutofit fontScale="90000"/>
          </a:bodyPr>
          <a:lstStyle/>
          <a:p>
            <a:r>
              <a:rPr lang="en-US" sz="2800" dirty="0"/>
              <a:t>Burning the prairie still happens today. Fires are controlled safely. Burning helps the soil get more nutrients and helps plants grow better the next year. Controlled burns also help prevent future fires from becoming unsafe.</a:t>
            </a:r>
          </a:p>
        </p:txBody>
      </p:sp>
      <p:pic>
        <p:nvPicPr>
          <p:cNvPr id="3" name="Picture 2"/>
          <p:cNvPicPr>
            <a:picLocks noChangeAspect="1"/>
          </p:cNvPicPr>
          <p:nvPr/>
        </p:nvPicPr>
        <p:blipFill>
          <a:blip r:embed="rId2"/>
          <a:stretch>
            <a:fillRect/>
          </a:stretch>
        </p:blipFill>
        <p:spPr>
          <a:xfrm>
            <a:off x="1447661" y="168805"/>
            <a:ext cx="6107569" cy="4580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1586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94" y="309724"/>
            <a:ext cx="8229600" cy="887942"/>
          </a:xfrm>
        </p:spPr>
        <p:txBody>
          <a:bodyPr/>
          <a:lstStyle/>
          <a:p>
            <a:r>
              <a:rPr lang="en-US" dirty="0"/>
              <a:t>Treaty of Point Elliot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760" y="1344073"/>
            <a:ext cx="3508054" cy="5180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842455" y="1344073"/>
            <a:ext cx="5301545" cy="5262979"/>
          </a:xfrm>
          <a:prstGeom prst="rect">
            <a:avLst/>
          </a:prstGeom>
          <a:noFill/>
        </p:spPr>
        <p:txBody>
          <a:bodyPr wrap="square" rtlCol="0">
            <a:spAutoFit/>
          </a:bodyPr>
          <a:lstStyle/>
          <a:p>
            <a:r>
              <a:rPr lang="en-US" sz="2400" dirty="0">
                <a:latin typeface="+mj-lt"/>
              </a:rPr>
              <a:t>A treaty is a promise to follow rules or ideas. In 1855 the Treaty of Point Elliot was signed by the United States Government and 82 Native American Tribal signers, including Chief </a:t>
            </a:r>
            <a:r>
              <a:rPr lang="en-US" sz="2400" dirty="0" err="1">
                <a:latin typeface="+mj-lt"/>
              </a:rPr>
              <a:t>Sealth</a:t>
            </a:r>
            <a:r>
              <a:rPr lang="en-US" sz="2400" dirty="0">
                <a:latin typeface="+mj-lt"/>
              </a:rPr>
              <a:t>, the Duwamish leader. The Native American signers of the treaty were forced to sign away 64 million acres but they were allowed to keep their right to fish for food. The beautiful, sacred prairie land and the land around the Cedar River was given to the settlers, railroad companies, logging companies, and the local governments. </a:t>
            </a:r>
          </a:p>
        </p:txBody>
      </p:sp>
    </p:spTree>
    <p:extLst>
      <p:ext uri="{BB962C8B-B14F-4D97-AF65-F5344CB8AC3E}">
        <p14:creationId xmlns:p14="http://schemas.microsoft.com/office/powerpoint/2010/main" val="3130413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11"/>
            <a:ext cx="8229600" cy="627415"/>
          </a:xfrm>
        </p:spPr>
        <p:txBody>
          <a:bodyPr>
            <a:normAutofit/>
          </a:bodyPr>
          <a:lstStyle/>
          <a:p>
            <a:r>
              <a:rPr lang="en-US" sz="3200" dirty="0"/>
              <a:t>Seattle in 1886</a:t>
            </a:r>
          </a:p>
        </p:txBody>
      </p:sp>
      <p:pic>
        <p:nvPicPr>
          <p:cNvPr id="3" name="Picture 2"/>
          <p:cNvPicPr>
            <a:picLocks noChangeAspect="1"/>
          </p:cNvPicPr>
          <p:nvPr/>
        </p:nvPicPr>
        <p:blipFill>
          <a:blip r:embed="rId2"/>
          <a:stretch>
            <a:fillRect/>
          </a:stretch>
        </p:blipFill>
        <p:spPr>
          <a:xfrm>
            <a:off x="834391" y="641526"/>
            <a:ext cx="7475219" cy="4534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80010" y="5313989"/>
            <a:ext cx="9144000" cy="1200328"/>
          </a:xfrm>
          <a:prstGeom prst="rect">
            <a:avLst/>
          </a:prstGeom>
          <a:noFill/>
        </p:spPr>
        <p:txBody>
          <a:bodyPr wrap="square" rtlCol="0">
            <a:spAutoFit/>
          </a:bodyPr>
          <a:lstStyle/>
          <a:p>
            <a:r>
              <a:rPr lang="en-US" sz="2400" dirty="0">
                <a:latin typeface="+mj-lt"/>
              </a:rPr>
              <a:t>The buildings in Seattle used to be made mostly out of wood, but there were a few brick and stone buildings. Just 3 years after this picture was taken there was a huge fire, that burned through all that wood.</a:t>
            </a:r>
          </a:p>
        </p:txBody>
      </p:sp>
    </p:spTree>
    <p:extLst>
      <p:ext uri="{BB962C8B-B14F-4D97-AF65-F5344CB8AC3E}">
        <p14:creationId xmlns:p14="http://schemas.microsoft.com/office/powerpoint/2010/main" val="1206495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534" y="411480"/>
            <a:ext cx="5446889" cy="790222"/>
          </a:xfrm>
        </p:spPr>
        <p:txBody>
          <a:bodyPr>
            <a:normAutofit/>
          </a:bodyPr>
          <a:lstStyle/>
          <a:p>
            <a:r>
              <a:rPr lang="en-US" sz="3200" dirty="0"/>
              <a:t>The Great Seattle Fire 1889</a:t>
            </a:r>
          </a:p>
        </p:txBody>
      </p:sp>
      <p:pic>
        <p:nvPicPr>
          <p:cNvPr id="3" name="Picture 2"/>
          <p:cNvPicPr>
            <a:picLocks noChangeAspect="1"/>
          </p:cNvPicPr>
          <p:nvPr/>
        </p:nvPicPr>
        <p:blipFill>
          <a:blip r:embed="rId2"/>
          <a:stretch>
            <a:fillRect/>
          </a:stretch>
        </p:blipFill>
        <p:spPr>
          <a:xfrm>
            <a:off x="112889" y="753227"/>
            <a:ext cx="3810000" cy="252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2331720" y="2777310"/>
            <a:ext cx="6707857" cy="3973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135897" y="1208048"/>
            <a:ext cx="4899518" cy="1200328"/>
          </a:xfrm>
          <a:prstGeom prst="rect">
            <a:avLst/>
          </a:prstGeom>
          <a:noFill/>
        </p:spPr>
        <p:txBody>
          <a:bodyPr wrap="square" rtlCol="0">
            <a:spAutoFit/>
          </a:bodyPr>
          <a:lstStyle/>
          <a:p>
            <a:r>
              <a:rPr lang="en-US" sz="2400" dirty="0">
                <a:latin typeface="+mj-lt"/>
              </a:rPr>
              <a:t>The fire burned through most of the buildings in downtown Seattle. Many people lost their jobs and homes. </a:t>
            </a:r>
          </a:p>
        </p:txBody>
      </p:sp>
    </p:spTree>
    <p:extLst>
      <p:ext uri="{BB962C8B-B14F-4D97-AF65-F5344CB8AC3E}">
        <p14:creationId xmlns:p14="http://schemas.microsoft.com/office/powerpoint/2010/main" val="1219811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2638"/>
          </a:xfrm>
        </p:spPr>
        <p:txBody>
          <a:bodyPr/>
          <a:lstStyle/>
          <a:p>
            <a:r>
              <a:rPr lang="en-US" dirty="0"/>
              <a:t>Seattle needs water and power</a:t>
            </a:r>
          </a:p>
        </p:txBody>
      </p:sp>
      <p:pic>
        <p:nvPicPr>
          <p:cNvPr id="3" name="Picture 2"/>
          <p:cNvPicPr>
            <a:picLocks noChangeAspect="1"/>
          </p:cNvPicPr>
          <p:nvPr/>
        </p:nvPicPr>
        <p:blipFill rotWithShape="1">
          <a:blip r:embed="rId2"/>
          <a:srcRect b="4997"/>
          <a:stretch/>
        </p:blipFill>
        <p:spPr>
          <a:xfrm>
            <a:off x="90138" y="782638"/>
            <a:ext cx="5481320" cy="2978640"/>
          </a:xfrm>
          <a:prstGeom prst="rect">
            <a:avLst/>
          </a:prstGeom>
        </p:spPr>
      </p:pic>
      <p:sp>
        <p:nvSpPr>
          <p:cNvPr id="4" name="TextBox 3"/>
          <p:cNvSpPr txBox="1"/>
          <p:nvPr/>
        </p:nvSpPr>
        <p:spPr>
          <a:xfrm>
            <a:off x="0" y="3979455"/>
            <a:ext cx="9144000" cy="2554545"/>
          </a:xfrm>
          <a:prstGeom prst="rect">
            <a:avLst/>
          </a:prstGeom>
          <a:noFill/>
        </p:spPr>
        <p:txBody>
          <a:bodyPr wrap="square" rtlCol="0">
            <a:spAutoFit/>
          </a:bodyPr>
          <a:lstStyle/>
          <a:p>
            <a:r>
              <a:rPr lang="en-US" sz="2000" dirty="0">
                <a:latin typeface="+mj-lt"/>
              </a:rPr>
              <a:t>During the fire, the firefighters had a hard time getting a strong flow of water to stop the fire. One reason for this was because this was a time before Seattle got their water from the Cedar River Watershed.  After the fire, the city of Seattle decided to rebuild many buildings but this time using more brick so that it wouldn’t catch on fire so easily. This new construction meant that there were many new jobs. Lots of families moved to Seattle to work on these new jobs. But with all these new people moving to Seattle, the city needed more electricity. So they decided to look more closely at the Cedar River and find a way to bring more water and electricity to Seattle.</a:t>
            </a:r>
          </a:p>
        </p:txBody>
      </p:sp>
      <p:pic>
        <p:nvPicPr>
          <p:cNvPr id="5" name="Picture 4"/>
          <p:cNvPicPr>
            <a:picLocks noChangeAspect="1"/>
          </p:cNvPicPr>
          <p:nvPr/>
        </p:nvPicPr>
        <p:blipFill>
          <a:blip r:embed="rId3"/>
          <a:stretch>
            <a:fillRect/>
          </a:stretch>
        </p:blipFill>
        <p:spPr>
          <a:xfrm>
            <a:off x="5334000" y="1683596"/>
            <a:ext cx="3697111" cy="2218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0757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37662"/>
            <a:ext cx="8229600" cy="1143000"/>
          </a:xfrm>
        </p:spPr>
        <p:txBody>
          <a:bodyPr/>
          <a:lstStyle/>
          <a:p>
            <a:r>
              <a:rPr lang="en-US" dirty="0"/>
              <a:t>The Town of Moncton</a:t>
            </a:r>
          </a:p>
        </p:txBody>
      </p:sp>
      <p:pic>
        <p:nvPicPr>
          <p:cNvPr id="4" name="Picture 3" descr="Screen Shot 2015-12-17 at 7.43.09 AM.png"/>
          <p:cNvPicPr>
            <a:picLocks noChangeAspect="1"/>
          </p:cNvPicPr>
          <p:nvPr/>
        </p:nvPicPr>
        <p:blipFill rotWithShape="1">
          <a:blip r:embed="rId3" cstate="screen">
            <a:extLst>
              <a:ext uri="{28A0092B-C50C-407E-A947-70E740481C1C}">
                <a14:useLocalDpi xmlns:a14="http://schemas.microsoft.com/office/drawing/2010/main"/>
              </a:ext>
            </a:extLst>
          </a:blip>
          <a:srcRect r="3394"/>
          <a:stretch/>
        </p:blipFill>
        <p:spPr>
          <a:xfrm>
            <a:off x="155221" y="1991967"/>
            <a:ext cx="8833557" cy="2594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0" y="5037667"/>
            <a:ext cx="9143999" cy="1569660"/>
          </a:xfrm>
          <a:prstGeom prst="rect">
            <a:avLst/>
          </a:prstGeom>
          <a:noFill/>
        </p:spPr>
        <p:txBody>
          <a:bodyPr wrap="square" rtlCol="0">
            <a:spAutoFit/>
          </a:bodyPr>
          <a:lstStyle/>
          <a:p>
            <a:r>
              <a:rPr lang="en-US" sz="2400" dirty="0">
                <a:latin typeface="+mj-lt"/>
              </a:rPr>
              <a:t>The town of Moncton was located near the Cedar River and very close to the place that Seattle wanted to get their water from. In the next few pages you will read about how the town of Moncton was created and how the town disappeared.</a:t>
            </a:r>
          </a:p>
        </p:txBody>
      </p:sp>
    </p:spTree>
    <p:extLst>
      <p:ext uri="{BB962C8B-B14F-4D97-AF65-F5344CB8AC3E}">
        <p14:creationId xmlns:p14="http://schemas.microsoft.com/office/powerpoint/2010/main" val="1469930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Moncton</a:t>
            </a:r>
          </a:p>
        </p:txBody>
      </p:sp>
      <p:pic>
        <p:nvPicPr>
          <p:cNvPr id="5" name="Picture Placeholder 4"/>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197733" y="153865"/>
            <a:ext cx="3640490" cy="2730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5"/>
          <p:cNvSpPr txBox="1">
            <a:spLocks noGrp="1"/>
          </p:cNvSpPr>
          <p:nvPr>
            <p:ph type="body" sz="half" idx="2"/>
          </p:nvPr>
        </p:nvSpPr>
        <p:spPr>
          <a:xfrm>
            <a:off x="5206645" y="3554105"/>
            <a:ext cx="3796244" cy="2492990"/>
          </a:xfrm>
          <a:prstGeom prst="rect">
            <a:avLst/>
          </a:prstGeom>
          <a:noFill/>
        </p:spPr>
        <p:txBody>
          <a:bodyPr wrap="square" rtlCol="0">
            <a:spAutoFit/>
          </a:bodyPr>
          <a:lstStyle/>
          <a:p>
            <a:r>
              <a:rPr lang="en-US" sz="2600" dirty="0"/>
              <a:t>In 1906, Moncton began as a railroad worker camp and a few years later Seattle City Light and Seattle Water workers also lived here. </a:t>
            </a:r>
          </a:p>
        </p:txBody>
      </p:sp>
      <p:pic>
        <p:nvPicPr>
          <p:cNvPr id="3" name="Picture 2" descr="Screen Shot 2016-01-06 at 2.51.25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4841" y="153865"/>
            <a:ext cx="4998048" cy="3091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creen Shot 2016-01-06 at 2.51.4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479" y="3362497"/>
            <a:ext cx="4903611" cy="3063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0485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1-06 at 2.52.27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1667" y="3475289"/>
            <a:ext cx="4972755" cy="3206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Screen Shot 2016-01-06 at 2.51.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0266" y="656995"/>
            <a:ext cx="4515555" cy="2627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676310" y="3572863"/>
            <a:ext cx="3273778" cy="3108544"/>
          </a:xfrm>
          <a:prstGeom prst="rect">
            <a:avLst/>
          </a:prstGeom>
          <a:noFill/>
        </p:spPr>
        <p:txBody>
          <a:bodyPr wrap="square" rtlCol="0">
            <a:spAutoFit/>
          </a:bodyPr>
          <a:lstStyle/>
          <a:p>
            <a:r>
              <a:rPr lang="en-US" sz="2800" dirty="0"/>
              <a:t>These workers brought their families. There were so many children in Moncton, that the town opened up a school.</a:t>
            </a:r>
          </a:p>
        </p:txBody>
      </p:sp>
      <p:pic>
        <p:nvPicPr>
          <p:cNvPr id="5" name="Picture 4" descr="Screen Shot 2016-01-06 at 2.53.4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9065" y="537725"/>
            <a:ext cx="3357694" cy="2865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5319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890" y="4944880"/>
            <a:ext cx="8650110" cy="1384995"/>
          </a:xfrm>
          <a:prstGeom prst="rect">
            <a:avLst/>
          </a:prstGeom>
        </p:spPr>
        <p:txBody>
          <a:bodyPr wrap="square">
            <a:spAutoFit/>
          </a:bodyPr>
          <a:lstStyle/>
          <a:p>
            <a:r>
              <a:rPr lang="en-US" sz="2800" dirty="0">
                <a:latin typeface="+mj-lt"/>
                <a:cs typeface="Abadi MT Condensed Light"/>
              </a:rPr>
              <a:t>Ice sheets and glaciers are very large pieces of frozen water that are extremely heavy, incredibly strong, and usually move very, very slowly. </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1222" y="316286"/>
            <a:ext cx="6251222" cy="4431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0967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1-06 at 2.52.5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3851" y="158867"/>
            <a:ext cx="6673233" cy="3794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4912" y="4169176"/>
            <a:ext cx="9031110" cy="2246769"/>
          </a:xfrm>
          <a:prstGeom prst="rect">
            <a:avLst/>
          </a:prstGeom>
          <a:noFill/>
        </p:spPr>
        <p:txBody>
          <a:bodyPr wrap="square" rtlCol="0">
            <a:spAutoFit/>
          </a:bodyPr>
          <a:lstStyle/>
          <a:p>
            <a:r>
              <a:rPr lang="en-US" sz="2800" dirty="0"/>
              <a:t>Moncton had a small indoor swimming pool, a hotel, and 200 people living and working in the town. In 1911, Moncton was renamed </a:t>
            </a:r>
            <a:r>
              <a:rPr lang="en-US" sz="2800" b="1" dirty="0"/>
              <a:t>Cedar Falls</a:t>
            </a:r>
            <a:r>
              <a:rPr lang="en-US" sz="2800" dirty="0"/>
              <a:t>. While these people were all living in Cedar Falls, Seattle began to build a new dam and power plant to control the water and make electricity.</a:t>
            </a:r>
          </a:p>
        </p:txBody>
      </p:sp>
    </p:spTree>
    <p:extLst>
      <p:ext uri="{BB962C8B-B14F-4D97-AF65-F5344CB8AC3E}">
        <p14:creationId xmlns:p14="http://schemas.microsoft.com/office/powerpoint/2010/main" val="3390877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6" y="455131"/>
            <a:ext cx="3866444" cy="890046"/>
          </a:xfrm>
        </p:spPr>
        <p:txBody>
          <a:bodyPr/>
          <a:lstStyle/>
          <a:p>
            <a:r>
              <a:rPr lang="en-US" dirty="0"/>
              <a:t>What is a dam?</a:t>
            </a:r>
          </a:p>
        </p:txBody>
      </p:sp>
      <p:sp>
        <p:nvSpPr>
          <p:cNvPr id="3" name="TextBox 2"/>
          <p:cNvSpPr txBox="1"/>
          <p:nvPr/>
        </p:nvSpPr>
        <p:spPr>
          <a:xfrm>
            <a:off x="81025" y="1700668"/>
            <a:ext cx="3680262" cy="4832093"/>
          </a:xfrm>
          <a:prstGeom prst="rect">
            <a:avLst/>
          </a:prstGeom>
          <a:noFill/>
        </p:spPr>
        <p:txBody>
          <a:bodyPr wrap="square" rtlCol="0">
            <a:spAutoFit/>
          </a:bodyPr>
          <a:lstStyle/>
          <a:p>
            <a:r>
              <a:rPr lang="en-US" sz="2800" dirty="0">
                <a:latin typeface="+mj-lt"/>
              </a:rPr>
              <a:t>A dam is a barrier like a big wall or fence to hold back water. People and animals build dams. Beavers build dams for protection and to block underwater noises. People build dams to control water to make electricity or saving the water for drinking.</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8045" y="455131"/>
            <a:ext cx="3586951" cy="2030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1287" y="2974694"/>
            <a:ext cx="5163709" cy="3427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406445" y="2535416"/>
            <a:ext cx="2060222" cy="369332"/>
          </a:xfrm>
          <a:prstGeom prst="rect">
            <a:avLst/>
          </a:prstGeom>
          <a:noFill/>
        </p:spPr>
        <p:txBody>
          <a:bodyPr wrap="square" rtlCol="0">
            <a:spAutoFit/>
          </a:bodyPr>
          <a:lstStyle/>
          <a:p>
            <a:r>
              <a:rPr lang="en-US" dirty="0"/>
              <a:t>Beaver Dam</a:t>
            </a:r>
          </a:p>
        </p:txBody>
      </p:sp>
      <p:sp>
        <p:nvSpPr>
          <p:cNvPr id="7" name="TextBox 6"/>
          <p:cNvSpPr txBox="1"/>
          <p:nvPr/>
        </p:nvSpPr>
        <p:spPr>
          <a:xfrm>
            <a:off x="4953000" y="6487672"/>
            <a:ext cx="3033889" cy="369332"/>
          </a:xfrm>
          <a:prstGeom prst="rect">
            <a:avLst/>
          </a:prstGeom>
          <a:noFill/>
        </p:spPr>
        <p:txBody>
          <a:bodyPr wrap="square" rtlCol="0">
            <a:spAutoFit/>
          </a:bodyPr>
          <a:lstStyle/>
          <a:p>
            <a:r>
              <a:rPr lang="en-US" dirty="0"/>
              <a:t>Cedar River Masonry Dam</a:t>
            </a:r>
          </a:p>
        </p:txBody>
      </p:sp>
    </p:spTree>
    <p:extLst>
      <p:ext uri="{BB962C8B-B14F-4D97-AF65-F5344CB8AC3E}">
        <p14:creationId xmlns:p14="http://schemas.microsoft.com/office/powerpoint/2010/main" val="2138452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1-07 at 11.40.25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661" y="63917"/>
            <a:ext cx="4600283" cy="2886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creen Shot 2016-01-07 at 11.43.04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75438" y="63917"/>
            <a:ext cx="3718278" cy="3742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Screen Shot 2016-01-07 at 11.44.04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388" y="3293654"/>
            <a:ext cx="4388556" cy="2883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4967432" y="3946098"/>
            <a:ext cx="4153606" cy="2554545"/>
          </a:xfrm>
          <a:prstGeom prst="rect">
            <a:avLst/>
          </a:prstGeom>
          <a:noFill/>
        </p:spPr>
        <p:txBody>
          <a:bodyPr wrap="square" rtlCol="0">
            <a:spAutoFit/>
          </a:bodyPr>
          <a:lstStyle/>
          <a:p>
            <a:r>
              <a:rPr lang="en-US" sz="2000" dirty="0"/>
              <a:t>Making a dam takes a lot of careful planning. The water from the Cedar River is always rushing forward and downhill to the Pacific Ocean. When this dam was built, the engineers had to use their plans, math skills, scientific models, and problem solving skills to build the dam carefully.</a:t>
            </a:r>
          </a:p>
        </p:txBody>
      </p:sp>
      <p:cxnSp>
        <p:nvCxnSpPr>
          <p:cNvPr id="12" name="Straight Arrow Connector 11"/>
          <p:cNvCxnSpPr/>
          <p:nvPr/>
        </p:nvCxnSpPr>
        <p:spPr>
          <a:xfrm flipH="1">
            <a:off x="2949222" y="5192889"/>
            <a:ext cx="2003778" cy="42333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3861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4632"/>
            <a:ext cx="8229600" cy="632178"/>
          </a:xfrm>
        </p:spPr>
        <p:txBody>
          <a:bodyPr>
            <a:normAutofit/>
          </a:bodyPr>
          <a:lstStyle/>
          <a:p>
            <a:r>
              <a:rPr lang="en-US" sz="3200" dirty="0"/>
              <a:t>Disagreements about the Dam</a:t>
            </a:r>
          </a:p>
        </p:txBody>
      </p:sp>
      <p:sp>
        <p:nvSpPr>
          <p:cNvPr id="5" name="TextBox 4"/>
          <p:cNvSpPr txBox="1"/>
          <p:nvPr/>
        </p:nvSpPr>
        <p:spPr>
          <a:xfrm>
            <a:off x="0" y="4951189"/>
            <a:ext cx="9144000" cy="1846659"/>
          </a:xfrm>
          <a:prstGeom prst="rect">
            <a:avLst/>
          </a:prstGeom>
          <a:noFill/>
        </p:spPr>
        <p:txBody>
          <a:bodyPr wrap="square" rtlCol="0">
            <a:spAutoFit/>
          </a:bodyPr>
          <a:lstStyle/>
          <a:p>
            <a:r>
              <a:rPr lang="en-US" sz="1900" dirty="0">
                <a:latin typeface="+mj-lt"/>
              </a:rPr>
              <a:t>Just after the City of Seattle started to build the dam there was a group of scientists and engineers that told the people working on the dam building project that there would be a problem with water leaking into the glacial moraine if they continued to build the dam. This group of scientists thought that since the dam was being built next to a glacial moraine that it would cause water to lead through the small rocks and sand very easily. But the City of Seattle ignored this warning and they kept building the dam anyway.</a:t>
            </a:r>
          </a:p>
        </p:txBody>
      </p:sp>
      <p:pic>
        <p:nvPicPr>
          <p:cNvPr id="3" name="그림 2"/>
          <p:cNvPicPr>
            <a:picLocks noChangeAspect="1"/>
          </p:cNvPicPr>
          <p:nvPr/>
        </p:nvPicPr>
        <p:blipFill>
          <a:blip r:embed="rId2"/>
          <a:stretch>
            <a:fillRect/>
          </a:stretch>
        </p:blipFill>
        <p:spPr>
          <a:xfrm>
            <a:off x="1348269" y="926810"/>
            <a:ext cx="6375356" cy="4024379"/>
          </a:xfrm>
          <a:prstGeom prst="rect">
            <a:avLst/>
          </a:prstGeom>
        </p:spPr>
      </p:pic>
    </p:spTree>
    <p:extLst>
      <p:ext uri="{BB962C8B-B14F-4D97-AF65-F5344CB8AC3E}">
        <p14:creationId xmlns:p14="http://schemas.microsoft.com/office/powerpoint/2010/main" val="2932075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92155" y="720893"/>
            <a:ext cx="3908777" cy="5262980"/>
          </a:xfrm>
          <a:prstGeom prst="rect">
            <a:avLst/>
          </a:prstGeom>
          <a:noFill/>
        </p:spPr>
        <p:txBody>
          <a:bodyPr wrap="square" rtlCol="0">
            <a:spAutoFit/>
          </a:bodyPr>
          <a:lstStyle/>
          <a:p>
            <a:r>
              <a:rPr lang="en-US" sz="2800" dirty="0"/>
              <a:t>The Cedar River Masonry Dam was finished in November of 1914. There was also a hydroelectric power plant built that the water flows through to make electricity. In the top picture the land next to the dam is solid rock but on the other side of dam the hill is made of small rocks and sand.</a:t>
            </a:r>
          </a:p>
        </p:txBody>
      </p:sp>
      <p:pic>
        <p:nvPicPr>
          <p:cNvPr id="11" name="Picture 10"/>
          <p:cNvPicPr>
            <a:picLocks noChangeAspect="1"/>
          </p:cNvPicPr>
          <p:nvPr/>
        </p:nvPicPr>
        <p:blipFill>
          <a:blip r:embed="rId3"/>
          <a:stretch>
            <a:fillRect/>
          </a:stretch>
        </p:blipFill>
        <p:spPr>
          <a:xfrm>
            <a:off x="98779" y="120775"/>
            <a:ext cx="4501444" cy="2987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Screen Shot 2016-01-07 at 12.13.52 PM.png"/>
          <p:cNvPicPr>
            <a:picLocks noChangeAspect="1"/>
          </p:cNvPicPr>
          <p:nvPr/>
        </p:nvPicPr>
        <p:blipFill rotWithShape="1">
          <a:blip r:embed="rId4">
            <a:extLst>
              <a:ext uri="{28A0092B-C50C-407E-A947-70E740481C1C}">
                <a14:useLocalDpi xmlns:a14="http://schemas.microsoft.com/office/drawing/2010/main" val="0"/>
              </a:ext>
            </a:extLst>
          </a:blip>
          <a:srcRect l="5507"/>
          <a:stretch/>
        </p:blipFill>
        <p:spPr>
          <a:xfrm>
            <a:off x="381000" y="3352383"/>
            <a:ext cx="4219222" cy="2937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8094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611"/>
            <a:ext cx="8229600" cy="654368"/>
          </a:xfrm>
        </p:spPr>
        <p:txBody>
          <a:bodyPr>
            <a:normAutofit fontScale="90000"/>
          </a:bodyPr>
          <a:lstStyle/>
          <a:p>
            <a:r>
              <a:rPr lang="en-US" sz="4000" dirty="0"/>
              <a:t>The Slow Flood</a:t>
            </a:r>
          </a:p>
        </p:txBody>
      </p:sp>
      <p:pic>
        <p:nvPicPr>
          <p:cNvPr id="4" name="Picture 3" descr="Screen Shot 2016-01-08 at 12.26.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11" y="1013183"/>
            <a:ext cx="8480778" cy="5743953"/>
          </a:xfrm>
          <a:prstGeom prst="rect">
            <a:avLst/>
          </a:prstGeom>
        </p:spPr>
      </p:pic>
    </p:spTree>
    <p:extLst>
      <p:ext uri="{BB962C8B-B14F-4D97-AF65-F5344CB8AC3E}">
        <p14:creationId xmlns:p14="http://schemas.microsoft.com/office/powerpoint/2010/main" val="805519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41131"/>
            <a:ext cx="8229600" cy="796749"/>
          </a:xfrm>
        </p:spPr>
        <p:txBody>
          <a:bodyPr/>
          <a:lstStyle/>
          <a:p>
            <a:r>
              <a:rPr lang="en-US" dirty="0"/>
              <a:t>You are the Cedar River</a:t>
            </a:r>
          </a:p>
        </p:txBody>
      </p:sp>
      <p:pic>
        <p:nvPicPr>
          <p:cNvPr id="3" name="Picture 2"/>
          <p:cNvPicPr>
            <a:picLocks noChangeAspect="1"/>
          </p:cNvPicPr>
          <p:nvPr/>
        </p:nvPicPr>
        <p:blipFill>
          <a:blip r:embed="rId3"/>
          <a:stretch>
            <a:fillRect/>
          </a:stretch>
        </p:blipFill>
        <p:spPr>
          <a:xfrm>
            <a:off x="192204" y="1192158"/>
            <a:ext cx="8759591" cy="4833286"/>
          </a:xfrm>
          <a:prstGeom prst="rect">
            <a:avLst/>
          </a:prstGeom>
        </p:spPr>
      </p:pic>
    </p:spTree>
    <p:extLst>
      <p:ext uri="{BB962C8B-B14F-4D97-AF65-F5344CB8AC3E}">
        <p14:creationId xmlns:p14="http://schemas.microsoft.com/office/powerpoint/2010/main" val="3838194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Rattlesnake lake </a:t>
            </a:r>
          </a:p>
        </p:txBody>
      </p:sp>
      <p:pic>
        <p:nvPicPr>
          <p:cNvPr id="3" name="Picture 2" descr="Screen Shot 2015-12-29 at 1.00.08 PM.png"/>
          <p:cNvPicPr>
            <a:picLocks noChangeAspect="1"/>
          </p:cNvPicPr>
          <p:nvPr/>
        </p:nvPicPr>
        <p:blipFill rotWithShape="1">
          <a:blip r:embed="rId3" cstate="screen">
            <a:extLst>
              <a:ext uri="{28A0092B-C50C-407E-A947-70E740481C1C}">
                <a14:useLocalDpi xmlns:a14="http://schemas.microsoft.com/office/drawing/2010/main"/>
              </a:ext>
            </a:extLst>
          </a:blip>
          <a:srcRect b="6517"/>
          <a:stretch/>
        </p:blipFill>
        <p:spPr>
          <a:xfrm rot="10800000">
            <a:off x="133109" y="1622778"/>
            <a:ext cx="8877782" cy="4562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0829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caused the flooding? Where did the water come from?</a:t>
            </a:r>
          </a:p>
        </p:txBody>
      </p:sp>
    </p:spTree>
    <p:extLst>
      <p:ext uri="{BB962C8B-B14F-4D97-AF65-F5344CB8AC3E}">
        <p14:creationId xmlns:p14="http://schemas.microsoft.com/office/powerpoint/2010/main" val="733931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rot="16200000">
            <a:off x="1375833" y="855471"/>
            <a:ext cx="6293555" cy="5517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4341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3011"/>
            <a:ext cx="7572022" cy="1150584"/>
          </a:xfrm>
        </p:spPr>
        <p:txBody>
          <a:bodyPr>
            <a:normAutofit fontScale="90000"/>
          </a:bodyPr>
          <a:lstStyle/>
          <a:p>
            <a:r>
              <a:rPr lang="en-US" dirty="0"/>
              <a:t>There are </a:t>
            </a:r>
            <a:r>
              <a:rPr lang="en-US" u="sng" dirty="0"/>
              <a:t>two</a:t>
            </a:r>
            <a:r>
              <a:rPr lang="en-US" dirty="0"/>
              <a:t> types of glaciers:</a:t>
            </a:r>
            <a:br>
              <a:rPr lang="en-US" dirty="0"/>
            </a:br>
            <a:r>
              <a:rPr lang="en-US" dirty="0"/>
              <a:t> </a:t>
            </a:r>
          </a:p>
        </p:txBody>
      </p:sp>
      <p:pic>
        <p:nvPicPr>
          <p:cNvPr id="4" name="Picture 3" descr="Screen Shot 2015-12-26 at 11.51.09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57194" y="1513721"/>
            <a:ext cx="3029656" cy="1851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93134" y="1516848"/>
            <a:ext cx="3118555" cy="1938992"/>
          </a:xfrm>
          <a:prstGeom prst="rect">
            <a:avLst/>
          </a:prstGeom>
          <a:noFill/>
        </p:spPr>
        <p:txBody>
          <a:bodyPr wrap="square" rtlCol="0">
            <a:spAutoFit/>
          </a:bodyPr>
          <a:lstStyle/>
          <a:p>
            <a:r>
              <a:rPr lang="en-US" sz="2400" b="1" dirty="0">
                <a:latin typeface="+mj-lt"/>
              </a:rPr>
              <a:t>Continental glaciers </a:t>
            </a:r>
            <a:r>
              <a:rPr lang="en-US" sz="2400" dirty="0">
                <a:latin typeface="+mj-lt"/>
              </a:rPr>
              <a:t>or ice sheets form over large areas of continents close to the North and South Poles.</a:t>
            </a:r>
          </a:p>
        </p:txBody>
      </p:sp>
      <p:sp>
        <p:nvSpPr>
          <p:cNvPr id="6" name="TextBox 5"/>
          <p:cNvSpPr txBox="1"/>
          <p:nvPr/>
        </p:nvSpPr>
        <p:spPr>
          <a:xfrm>
            <a:off x="225777" y="3954566"/>
            <a:ext cx="3556001" cy="1938992"/>
          </a:xfrm>
          <a:prstGeom prst="rect">
            <a:avLst/>
          </a:prstGeom>
          <a:noFill/>
        </p:spPr>
        <p:txBody>
          <a:bodyPr wrap="square" rtlCol="0">
            <a:spAutoFit/>
          </a:bodyPr>
          <a:lstStyle/>
          <a:p>
            <a:r>
              <a:rPr lang="en-US" sz="2400" b="1" dirty="0">
                <a:latin typeface="+mj-lt"/>
              </a:rPr>
              <a:t>Alpine Glaciers </a:t>
            </a:r>
            <a:r>
              <a:rPr lang="en-US" sz="2400" dirty="0">
                <a:latin typeface="+mj-lt"/>
              </a:rPr>
              <a:t>are mountain glaciers that are smaller than continental glaciers and form at the tops of mountains.</a:t>
            </a:r>
          </a:p>
        </p:txBody>
      </p:sp>
      <p:pic>
        <p:nvPicPr>
          <p:cNvPr id="8" name="Picture 7"/>
          <p:cNvPicPr>
            <a:picLocks noChangeAspect="1"/>
          </p:cNvPicPr>
          <p:nvPr/>
        </p:nvPicPr>
        <p:blipFill>
          <a:blip r:embed="rId4"/>
          <a:stretch>
            <a:fillRect/>
          </a:stretch>
        </p:blipFill>
        <p:spPr>
          <a:xfrm>
            <a:off x="4195373" y="3909663"/>
            <a:ext cx="4270446" cy="2841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1839" y="1134077"/>
            <a:ext cx="2634827" cy="2640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6972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MAPS</a:t>
            </a:r>
          </a:p>
        </p:txBody>
      </p:sp>
      <p:pic>
        <p:nvPicPr>
          <p:cNvPr id="3" name="Picture 2" descr="Screen Shot 2016-01-02 at 3.49.4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900" y="1290317"/>
            <a:ext cx="7683500" cy="4826000"/>
          </a:xfrm>
          <a:prstGeom prst="rect">
            <a:avLst/>
          </a:prstGeom>
        </p:spPr>
      </p:pic>
    </p:spTree>
    <p:extLst>
      <p:ext uri="{BB962C8B-B14F-4D97-AF65-F5344CB8AC3E}">
        <p14:creationId xmlns:p14="http://schemas.microsoft.com/office/powerpoint/2010/main" val="3966891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604"/>
            <a:ext cx="4608689" cy="1143000"/>
          </a:xfrm>
        </p:spPr>
        <p:txBody>
          <a:bodyPr/>
          <a:lstStyle/>
          <a:p>
            <a:r>
              <a:rPr lang="en-US" dirty="0"/>
              <a:t>Cross-Section Map</a:t>
            </a:r>
          </a:p>
        </p:txBody>
      </p:sp>
      <p:pic>
        <p:nvPicPr>
          <p:cNvPr id="4" name="Picture 3" descr="Screen Shot 2016-01-12 at 4.11.25 PM.png"/>
          <p:cNvPicPr>
            <a:picLocks noChangeAspect="1"/>
          </p:cNvPicPr>
          <p:nvPr/>
        </p:nvPicPr>
        <p:blipFill rotWithShape="1">
          <a:blip r:embed="rId3">
            <a:extLst>
              <a:ext uri="{28A0092B-C50C-407E-A947-70E740481C1C}">
                <a14:useLocalDpi xmlns:a14="http://schemas.microsoft.com/office/drawing/2010/main" val="0"/>
              </a:ext>
            </a:extLst>
          </a:blip>
          <a:srcRect t="4498" r="7897" b="7023"/>
          <a:stretch/>
        </p:blipFill>
        <p:spPr>
          <a:xfrm>
            <a:off x="101601" y="1915349"/>
            <a:ext cx="5245904" cy="3062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Screen Shot 2016-01-10 at 4.32.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570010" y="2085573"/>
            <a:ext cx="5345237" cy="3512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0403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sitesatlas.com/Flash/USCan/static/WAOF-600.jpg"/>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1100667" y="711322"/>
            <a:ext cx="6985000" cy="5644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693333" y="15220"/>
            <a:ext cx="5940778" cy="584775"/>
          </a:xfrm>
          <a:prstGeom prst="rect">
            <a:avLst/>
          </a:prstGeom>
          <a:noFill/>
        </p:spPr>
        <p:txBody>
          <a:bodyPr wrap="square" rtlCol="0">
            <a:spAutoFit/>
          </a:bodyPr>
          <a:lstStyle/>
          <a:p>
            <a:pPr algn="ctr"/>
            <a:r>
              <a:rPr lang="en-US" sz="3200" b="1" dirty="0"/>
              <a:t>Washington State Map</a:t>
            </a:r>
          </a:p>
        </p:txBody>
      </p:sp>
      <p:sp>
        <p:nvSpPr>
          <p:cNvPr id="4" name="5-Point Star 3"/>
          <p:cNvSpPr/>
          <p:nvPr/>
        </p:nvSpPr>
        <p:spPr>
          <a:xfrm>
            <a:off x="3264182" y="3257550"/>
            <a:ext cx="386080" cy="342900"/>
          </a:xfrm>
          <a:prstGeom prst="star5">
            <a:avLst/>
          </a:prstGeom>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21883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cdn.shopify.com/s/files/1/0071/5032/products/World_Maps_International_20mil_1.jpg?v=1438088013"/>
          <p:cNvPicPr/>
          <p:nvPr/>
        </p:nvPicPr>
        <p:blipFill>
          <a:blip r:embed="rId2">
            <a:extLst>
              <a:ext uri="{28A0092B-C50C-407E-A947-70E740481C1C}">
                <a14:useLocalDpi xmlns:a14="http://schemas.microsoft.com/office/drawing/2010/main" val="0"/>
              </a:ext>
            </a:extLst>
          </a:blip>
          <a:srcRect/>
          <a:stretch>
            <a:fillRect/>
          </a:stretch>
        </p:blipFill>
        <p:spPr bwMode="auto">
          <a:xfrm>
            <a:off x="254000" y="622639"/>
            <a:ext cx="8635999" cy="596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7498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geology.com/world/usa-physical.jpg"/>
          <p:cNvPicPr/>
          <p:nvPr/>
        </p:nvPicPr>
        <p:blipFill>
          <a:blip r:embed="rId3">
            <a:extLst>
              <a:ext uri="{28A0092B-C50C-407E-A947-70E740481C1C}">
                <a14:useLocalDpi xmlns:a14="http://schemas.microsoft.com/office/drawing/2010/main" val="0"/>
              </a:ext>
            </a:extLst>
          </a:blip>
          <a:srcRect/>
          <a:stretch>
            <a:fillRect/>
          </a:stretch>
        </p:blipFill>
        <p:spPr bwMode="auto">
          <a:xfrm>
            <a:off x="1122744" y="851800"/>
            <a:ext cx="6898511" cy="4669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1406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upload.wikimedia.org/wikipedia/commons/9/91/Winkel_triple_projection_SW.jpg"/>
          <p:cNvPicPr/>
          <p:nvPr/>
        </p:nvPicPr>
        <p:blipFill>
          <a:blip r:embed="rId2">
            <a:extLst>
              <a:ext uri="{28A0092B-C50C-407E-A947-70E740481C1C}">
                <a14:useLocalDpi xmlns:a14="http://schemas.microsoft.com/office/drawing/2010/main" val="0"/>
              </a:ext>
            </a:extLst>
          </a:blip>
          <a:srcRect/>
          <a:stretch>
            <a:fillRect/>
          </a:stretch>
        </p:blipFill>
        <p:spPr bwMode="auto">
          <a:xfrm>
            <a:off x="519252" y="1398109"/>
            <a:ext cx="7986889" cy="5079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577586" y="538440"/>
            <a:ext cx="5940778" cy="646331"/>
          </a:xfrm>
          <a:prstGeom prst="rect">
            <a:avLst/>
          </a:prstGeom>
          <a:noFill/>
        </p:spPr>
        <p:txBody>
          <a:bodyPr wrap="square" rtlCol="0">
            <a:spAutoFit/>
          </a:bodyPr>
          <a:lstStyle/>
          <a:p>
            <a:pPr algn="ctr"/>
            <a:r>
              <a:rPr lang="en-US" sz="3600" b="1" dirty="0"/>
              <a:t>World Map</a:t>
            </a:r>
          </a:p>
        </p:txBody>
      </p:sp>
    </p:spTree>
    <p:extLst>
      <p:ext uri="{BB962C8B-B14F-4D97-AF65-F5344CB8AC3E}">
        <p14:creationId xmlns:p14="http://schemas.microsoft.com/office/powerpoint/2010/main" val="2333473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6-01-02 at 3.52.38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92597"/>
            <a:ext cx="8686800" cy="6331171"/>
          </a:xfrm>
          <a:prstGeom prst="rect">
            <a:avLst/>
          </a:prstGeom>
        </p:spPr>
      </p:pic>
    </p:spTree>
    <p:extLst>
      <p:ext uri="{BB962C8B-B14F-4D97-AF65-F5344CB8AC3E}">
        <p14:creationId xmlns:p14="http://schemas.microsoft.com/office/powerpoint/2010/main" val="9160457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6-01-02 at 3.52.1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897" y="376078"/>
            <a:ext cx="8831484" cy="6321011"/>
          </a:xfrm>
          <a:prstGeom prst="rect">
            <a:avLst/>
          </a:prstGeom>
        </p:spPr>
      </p:pic>
    </p:spTree>
    <p:extLst>
      <p:ext uri="{BB962C8B-B14F-4D97-AF65-F5344CB8AC3E}">
        <p14:creationId xmlns:p14="http://schemas.microsoft.com/office/powerpoint/2010/main" val="3649130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1-02 at 3.54.32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886" b="1746"/>
          <a:stretch/>
        </p:blipFill>
        <p:spPr>
          <a:xfrm>
            <a:off x="40511" y="292904"/>
            <a:ext cx="9062977" cy="5887977"/>
          </a:xfrm>
          <a:prstGeom prst="rect">
            <a:avLst/>
          </a:prstGeom>
        </p:spPr>
      </p:pic>
    </p:spTree>
    <p:extLst>
      <p:ext uri="{BB962C8B-B14F-4D97-AF65-F5344CB8AC3E}">
        <p14:creationId xmlns:p14="http://schemas.microsoft.com/office/powerpoint/2010/main" val="545092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1-02 at 4.00.02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95300" y="525844"/>
            <a:ext cx="8153400" cy="6210300"/>
          </a:xfrm>
          <a:prstGeom prst="rect">
            <a:avLst/>
          </a:prstGeom>
        </p:spPr>
      </p:pic>
    </p:spTree>
    <p:extLst>
      <p:ext uri="{BB962C8B-B14F-4D97-AF65-F5344CB8AC3E}">
        <p14:creationId xmlns:p14="http://schemas.microsoft.com/office/powerpoint/2010/main" val="3529099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2890468"/>
            <a:ext cx="9144000" cy="3967532"/>
          </a:xfrm>
        </p:spPr>
        <p:txBody>
          <a:bodyPr>
            <a:noAutofit/>
          </a:bodyPr>
          <a:lstStyle/>
          <a:p>
            <a:pPr algn="ctr"/>
            <a:r>
              <a:rPr lang="en-US" sz="2500" b="1" dirty="0">
                <a:latin typeface="+mj-lt"/>
                <a:cs typeface="Abadi MT Condensed Light"/>
              </a:rPr>
              <a:t>Mountain Glaciers</a:t>
            </a:r>
            <a:endParaRPr lang="en-US" sz="2500" dirty="0">
              <a:latin typeface="+mj-lt"/>
              <a:cs typeface="Abadi MT Condensed Light"/>
            </a:endParaRPr>
          </a:p>
          <a:p>
            <a:r>
              <a:rPr lang="en-US" sz="2200" dirty="0">
                <a:latin typeface="+mj-lt"/>
                <a:cs typeface="Abadi MT Condensed Light"/>
              </a:rPr>
              <a:t>Most tall mountains have alpine glaciers, such as Mt. Rainier, which has 25 glaciers.  Alpine glaciers are much smaller than ice sheets and usually form at the top of tall mountains.</a:t>
            </a:r>
          </a:p>
          <a:p>
            <a:r>
              <a:rPr lang="en-US" sz="2200" dirty="0">
                <a:latin typeface="+mj-lt"/>
                <a:cs typeface="Abadi MT Condensed Light"/>
              </a:rPr>
              <a:t>Glaciers and ice sheets are made up of ice, snow, boulders, rocks, sand, and soil. This can sometimes make the ice look dirty. Glaciers and ice sheets move when the heavy ice pushes down causing some of the ice to melt into water. This melt water helps the whole sheet of ice to glide over the land. </a:t>
            </a:r>
            <a:r>
              <a:rPr lang="en-US" sz="2200" b="1" dirty="0">
                <a:latin typeface="+mj-lt"/>
                <a:cs typeface="Abadi MT Condensed Light"/>
              </a:rPr>
              <a:t>What do you think happens to the land when the continental glaciers move over the land? What happens when this ice melts?</a:t>
            </a:r>
          </a:p>
        </p:txBody>
      </p:sp>
      <p:pic>
        <p:nvPicPr>
          <p:cNvPr id="14" name="Picture 13"/>
          <p:cNvPicPr>
            <a:picLocks noChangeAspect="1"/>
          </p:cNvPicPr>
          <p:nvPr/>
        </p:nvPicPr>
        <p:blipFill>
          <a:blip r:embed="rId3"/>
          <a:stretch>
            <a:fillRect/>
          </a:stretch>
        </p:blipFill>
        <p:spPr>
          <a:xfrm>
            <a:off x="160302" y="137160"/>
            <a:ext cx="4123333" cy="2740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5177" y="136902"/>
            <a:ext cx="3674483" cy="2753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75439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1-02 at 4.00.21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45851" y="152400"/>
            <a:ext cx="7852297" cy="6272113"/>
          </a:xfrm>
          <a:prstGeom prst="rect">
            <a:avLst/>
          </a:prstGeom>
        </p:spPr>
      </p:pic>
    </p:spTree>
    <p:extLst>
      <p:ext uri="{BB962C8B-B14F-4D97-AF65-F5344CB8AC3E}">
        <p14:creationId xmlns:p14="http://schemas.microsoft.com/office/powerpoint/2010/main" val="1735051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1-02 at 4.00.38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822446"/>
            <a:ext cx="9144000" cy="5527090"/>
          </a:xfrm>
          <a:prstGeom prst="rect">
            <a:avLst/>
          </a:prstGeom>
        </p:spPr>
      </p:pic>
    </p:spTree>
    <p:extLst>
      <p:ext uri="{BB962C8B-B14F-4D97-AF65-F5344CB8AC3E}">
        <p14:creationId xmlns:p14="http://schemas.microsoft.com/office/powerpoint/2010/main" val="1676789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9111" y="799115"/>
            <a:ext cx="7845778" cy="5247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12912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0775"/>
            <a:ext cx="8229600" cy="1143000"/>
          </a:xfrm>
        </p:spPr>
        <p:txBody>
          <a:bodyPr/>
          <a:lstStyle/>
          <a:p>
            <a:r>
              <a:rPr lang="en-US" dirty="0"/>
              <a:t>Photo and Map Credits</a:t>
            </a:r>
          </a:p>
        </p:txBody>
      </p:sp>
      <p:sp>
        <p:nvSpPr>
          <p:cNvPr id="3" name="TextBox 2"/>
          <p:cNvSpPr txBox="1"/>
          <p:nvPr/>
        </p:nvSpPr>
        <p:spPr>
          <a:xfrm>
            <a:off x="649110" y="1903775"/>
            <a:ext cx="8037689" cy="4401205"/>
          </a:xfrm>
          <a:prstGeom prst="rect">
            <a:avLst/>
          </a:prstGeom>
          <a:noFill/>
        </p:spPr>
        <p:txBody>
          <a:bodyPr wrap="square" rtlCol="0">
            <a:spAutoFit/>
          </a:bodyPr>
          <a:lstStyle/>
          <a:p>
            <a:pPr marL="457200" indent="-457200">
              <a:buFont typeface="Arial"/>
              <a:buChar char="•"/>
            </a:pPr>
            <a:r>
              <a:rPr lang="en-US" sz="2800" dirty="0">
                <a:latin typeface="+mj-lt"/>
              </a:rPr>
              <a:t>Seattle Municipal Archives</a:t>
            </a:r>
          </a:p>
          <a:p>
            <a:pPr marL="457200" indent="-457200">
              <a:buFont typeface="Arial"/>
              <a:buChar char="•"/>
            </a:pPr>
            <a:r>
              <a:rPr lang="en-US" sz="2800" dirty="0">
                <a:latin typeface="+mj-lt"/>
              </a:rPr>
              <a:t>Museum of History and Industry, Seattle</a:t>
            </a:r>
          </a:p>
          <a:p>
            <a:pPr marL="457200" indent="-457200">
              <a:buFont typeface="Arial"/>
              <a:buChar char="•"/>
            </a:pPr>
            <a:r>
              <a:rPr lang="en-US" sz="2800" dirty="0">
                <a:latin typeface="+mj-lt"/>
              </a:rPr>
              <a:t>Snoqualmie Valley Historical Society</a:t>
            </a:r>
          </a:p>
          <a:p>
            <a:pPr marL="457200" indent="-457200">
              <a:buFont typeface="Arial"/>
              <a:buChar char="•"/>
            </a:pPr>
            <a:r>
              <a:rPr lang="en-US" sz="2800" dirty="0">
                <a:latin typeface="+mj-lt"/>
              </a:rPr>
              <a:t>Cedar River Watershed Education Center, Ralph Ness &amp; Julie </a:t>
            </a:r>
            <a:r>
              <a:rPr lang="en-US" sz="2800" dirty="0" err="1">
                <a:latin typeface="+mj-lt"/>
              </a:rPr>
              <a:t>Stonefelt</a:t>
            </a:r>
            <a:endParaRPr lang="en-US" sz="2800" dirty="0">
              <a:latin typeface="+mj-lt"/>
            </a:endParaRPr>
          </a:p>
          <a:p>
            <a:pPr marL="457200" indent="-457200">
              <a:buFont typeface="Arial"/>
              <a:buChar char="•"/>
            </a:pPr>
            <a:r>
              <a:rPr lang="en-US" sz="2800" dirty="0">
                <a:latin typeface="+mj-lt"/>
              </a:rPr>
              <a:t>University of Washington Digital Archive Collections</a:t>
            </a:r>
          </a:p>
          <a:p>
            <a:pPr marL="457200" indent="-457200">
              <a:buFont typeface="Arial"/>
              <a:buChar char="•"/>
            </a:pPr>
            <a:r>
              <a:rPr lang="en-US" sz="2800" dirty="0">
                <a:latin typeface="+mj-lt"/>
              </a:rPr>
              <a:t>Seattle Post-Intelligencer</a:t>
            </a:r>
          </a:p>
          <a:p>
            <a:pPr marL="457200" indent="-457200">
              <a:buFont typeface="Arial"/>
              <a:buChar char="•"/>
            </a:pPr>
            <a:r>
              <a:rPr lang="en-US" sz="2800" dirty="0">
                <a:latin typeface="+mj-lt"/>
              </a:rPr>
              <a:t>Smithsonian Institute</a:t>
            </a:r>
          </a:p>
          <a:p>
            <a:pPr marL="457200" indent="-457200">
              <a:buFont typeface="Arial"/>
              <a:buChar char="•"/>
            </a:pPr>
            <a:endParaRPr lang="en-US" sz="2800" dirty="0">
              <a:latin typeface="+mj-lt"/>
            </a:endParaRPr>
          </a:p>
        </p:txBody>
      </p:sp>
    </p:spTree>
    <p:extLst>
      <p:ext uri="{BB962C8B-B14F-4D97-AF65-F5344CB8AC3E}">
        <p14:creationId xmlns:p14="http://schemas.microsoft.com/office/powerpoint/2010/main" val="1020147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2249" y="1355655"/>
            <a:ext cx="3672417" cy="5773385"/>
          </a:xfrm>
        </p:spPr>
        <p:txBody>
          <a:bodyPr>
            <a:noAutofit/>
          </a:bodyPr>
          <a:lstStyle/>
          <a:p>
            <a:r>
              <a:rPr lang="en-US" sz="2400" dirty="0">
                <a:latin typeface="+mj-lt"/>
                <a:cs typeface="Abadi MT Condensed Light"/>
              </a:rPr>
              <a:t>On Earth there are times when the weather has been much colder and other times when the temperature is warmer. When the temperature is colder, huge sheets of ice spread out from the North and South Poles to cover parts of Earth.  During this cold time, glaciers on top of mountains also spread out and cover large areas of land.</a:t>
            </a:r>
          </a:p>
          <a:p>
            <a:endParaRPr lang="en-US" sz="2400" dirty="0">
              <a:latin typeface="+mj-lt"/>
            </a:endParaRPr>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43748" t="4434"/>
          <a:stretch/>
        </p:blipFill>
        <p:spPr>
          <a:xfrm>
            <a:off x="4158120" y="931333"/>
            <a:ext cx="4443589" cy="5534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p:cNvSpPr>
            <a:spLocks noGrp="1"/>
          </p:cNvSpPr>
          <p:nvPr>
            <p:ph type="title"/>
          </p:nvPr>
        </p:nvSpPr>
        <p:spPr>
          <a:xfrm>
            <a:off x="222249" y="400450"/>
            <a:ext cx="3437466" cy="835989"/>
          </a:xfrm>
        </p:spPr>
        <p:txBody>
          <a:bodyPr>
            <a:normAutofit/>
          </a:bodyPr>
          <a:lstStyle/>
          <a:p>
            <a:pPr algn="ctr"/>
            <a:r>
              <a:rPr lang="en-US" sz="4800" dirty="0"/>
              <a:t>Ice Age </a:t>
            </a:r>
          </a:p>
        </p:txBody>
      </p:sp>
    </p:spTree>
    <p:extLst>
      <p:ext uri="{BB962C8B-B14F-4D97-AF65-F5344CB8AC3E}">
        <p14:creationId xmlns:p14="http://schemas.microsoft.com/office/powerpoint/2010/main" val="80058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0059" y="55451"/>
            <a:ext cx="8459611" cy="4437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0" y="4652546"/>
            <a:ext cx="9144000" cy="1785104"/>
          </a:xfrm>
          <a:prstGeom prst="rect">
            <a:avLst/>
          </a:prstGeom>
        </p:spPr>
        <p:txBody>
          <a:bodyPr wrap="square">
            <a:spAutoFit/>
          </a:bodyPr>
          <a:lstStyle/>
          <a:p>
            <a:r>
              <a:rPr lang="en-US" sz="2200" dirty="0">
                <a:latin typeface="+mj-lt"/>
                <a:cs typeface="Abadi MT Condensed Light"/>
              </a:rPr>
              <a:t>The ice sheets called </a:t>
            </a:r>
            <a:r>
              <a:rPr lang="en-US" sz="2200" b="1" dirty="0">
                <a:latin typeface="+mj-lt"/>
                <a:cs typeface="Abadi MT Condensed Light"/>
              </a:rPr>
              <a:t>continental glaciers</a:t>
            </a:r>
            <a:r>
              <a:rPr lang="en-US" sz="2200" dirty="0">
                <a:latin typeface="+mj-lt"/>
                <a:cs typeface="Abadi MT Condensed Light"/>
              </a:rPr>
              <a:t> are much, much larger than mountain glaciers and take thousands of years to form. Ice sheets can start to form when the snow falls during the winter but doesn’t melt during the summertime and then gets more layers of snow added on top every year. Ice sheets can keep getting bigger and taller if the Earth’s temperature is cooler. </a:t>
            </a:r>
          </a:p>
        </p:txBody>
      </p:sp>
    </p:spTree>
    <p:extLst>
      <p:ext uri="{BB962C8B-B14F-4D97-AF65-F5344CB8AC3E}">
        <p14:creationId xmlns:p14="http://schemas.microsoft.com/office/powerpoint/2010/main" val="439571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http://www.ruthieristich.com/blog/2009-09-04_ID%20and%20MT-27CordilleranIceSheet.jpg"/>
          <p:cNvPicPr>
            <a:picLocks/>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849" r="33883" b="16262"/>
          <a:stretch/>
        </p:blipFill>
        <p:spPr bwMode="auto">
          <a:xfrm>
            <a:off x="1850636" y="468630"/>
            <a:ext cx="5393118" cy="4216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sp>
        <p:nvSpPr>
          <p:cNvPr id="4" name="Rectangle 3"/>
          <p:cNvSpPr/>
          <p:nvPr/>
        </p:nvSpPr>
        <p:spPr>
          <a:xfrm>
            <a:off x="0" y="4874901"/>
            <a:ext cx="9144000" cy="2308324"/>
          </a:xfrm>
          <a:prstGeom prst="rect">
            <a:avLst/>
          </a:prstGeom>
        </p:spPr>
        <p:txBody>
          <a:bodyPr wrap="square">
            <a:spAutoFit/>
          </a:bodyPr>
          <a:lstStyle/>
          <a:p>
            <a:r>
              <a:rPr lang="en-US" sz="2400" dirty="0">
                <a:latin typeface="+mj-lt"/>
                <a:cs typeface="Abadi MT Condensed Light"/>
              </a:rPr>
              <a:t>After thousands of years, the Earth slowly starts to warm again and the ice sheets melt. Sometimes they melt slowly, other times if the ice sheet is smaller such as the Cordilleran Ice Sheet, it may only take a 4,000 or 5,000 years to melt. </a:t>
            </a:r>
            <a:r>
              <a:rPr lang="en-US" sz="2400" b="1" dirty="0">
                <a:latin typeface="+mj-lt"/>
              </a:rPr>
              <a:t>The Cordilleran ice sheet shaped the hills and land around your school.</a:t>
            </a:r>
          </a:p>
          <a:p>
            <a:endParaRPr lang="en-US" sz="2400" dirty="0">
              <a:latin typeface="+mj-lt"/>
              <a:cs typeface="Abadi MT Condensed Light"/>
            </a:endParaRPr>
          </a:p>
        </p:txBody>
      </p:sp>
    </p:spTree>
    <p:extLst>
      <p:ext uri="{BB962C8B-B14F-4D97-AF65-F5344CB8AC3E}">
        <p14:creationId xmlns:p14="http://schemas.microsoft.com/office/powerpoint/2010/main" val="3739778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19303</TotalTime>
  <Words>4507</Words>
  <Application>Microsoft Office PowerPoint</Application>
  <PresentationFormat>화면 슬라이드 쇼(4:3)</PresentationFormat>
  <Paragraphs>244</Paragraphs>
  <Slides>63</Slides>
  <Notes>42</Notes>
  <HiddenSlides>0</HiddenSlides>
  <MMClips>0</MMClips>
  <ScaleCrop>false</ScaleCrop>
  <HeadingPairs>
    <vt:vector size="6" baseType="variant">
      <vt:variant>
        <vt:lpstr>사용한 글꼴</vt:lpstr>
      </vt:variant>
      <vt:variant>
        <vt:i4>3</vt:i4>
      </vt:variant>
      <vt:variant>
        <vt:lpstr>테마</vt:lpstr>
      </vt:variant>
      <vt:variant>
        <vt:i4>1</vt:i4>
      </vt:variant>
      <vt:variant>
        <vt:lpstr>슬라이드 제목</vt:lpstr>
      </vt:variant>
      <vt:variant>
        <vt:i4>63</vt:i4>
      </vt:variant>
    </vt:vector>
  </HeadingPairs>
  <TitlesOfParts>
    <vt:vector size="67" baseType="lpstr">
      <vt:lpstr>Abadi MT Condensed Light</vt:lpstr>
      <vt:lpstr>Arial</vt:lpstr>
      <vt:lpstr>Calibri</vt:lpstr>
      <vt:lpstr>Office Theme</vt:lpstr>
      <vt:lpstr>My Water Book </vt:lpstr>
      <vt:lpstr>Where does my water come from?</vt:lpstr>
      <vt:lpstr>PowerPoint 프레젠테이션</vt:lpstr>
      <vt:lpstr>PowerPoint 프레젠테이션</vt:lpstr>
      <vt:lpstr>There are two types of glaciers:  </vt:lpstr>
      <vt:lpstr>PowerPoint 프레젠테이션</vt:lpstr>
      <vt:lpstr>Ice Age </vt:lpstr>
      <vt:lpstr>PowerPoint 프레젠테이션</vt:lpstr>
      <vt:lpstr>PowerPoint 프레젠테이션</vt:lpstr>
      <vt:lpstr>What can glaciers do to the land?</vt:lpstr>
      <vt:lpstr>What do glaciers leave behind?</vt:lpstr>
      <vt:lpstr>Look at these boulders left behind by a moving glacier. These boulders  are much bigger than the rocks that people can pick up with their hands.  Think about how big the glaciers were that could move such large boulders. What other kinds of objects could glaciers pick up and move?</vt:lpstr>
      <vt:lpstr>Glacial Moraines</vt:lpstr>
      <vt:lpstr>PowerPoint 프레젠테이션</vt:lpstr>
      <vt:lpstr>PowerPoint 프레젠테이션</vt:lpstr>
      <vt:lpstr>PowerPoint 프레젠테이션</vt:lpstr>
      <vt:lpstr>PowerPoint 프레젠테이션</vt:lpstr>
      <vt:lpstr>This is the beginning of your watershed! </vt:lpstr>
      <vt:lpstr>Mapping the Cedar River Watershed</vt:lpstr>
      <vt:lpstr>Cedar River Watershed</vt:lpstr>
      <vt:lpstr>Who drinks the Cedar River water?</vt:lpstr>
      <vt:lpstr>Porosity &amp; Permeability Experiment</vt:lpstr>
      <vt:lpstr>Porosity: The amount of space in between the small pieces of rocks, sand, soil, and clay.</vt:lpstr>
      <vt:lpstr>Permeability: How fast water can flow through Earth materials such as sand or clay.</vt:lpstr>
      <vt:lpstr>Modeling Porosity and Permeability</vt:lpstr>
      <vt:lpstr>Geology of the North Side of the Dam</vt:lpstr>
      <vt:lpstr>What can I do to help?  Save water and electricity.</vt:lpstr>
      <vt:lpstr>The First People</vt:lpstr>
      <vt:lpstr>PowerPoint 프레젠테이션</vt:lpstr>
      <vt:lpstr>Prairies</vt:lpstr>
      <vt:lpstr>Camas Oven</vt:lpstr>
      <vt:lpstr>Burning the prairie still happens today. Fires are controlled safely. Burning helps the soil get more nutrients and helps plants grow better the next year. Controlled burns also help prevent future fires from becoming unsafe.</vt:lpstr>
      <vt:lpstr>Treaty of Point Elliot</vt:lpstr>
      <vt:lpstr>Seattle in 1886</vt:lpstr>
      <vt:lpstr>The Great Seattle Fire 1889</vt:lpstr>
      <vt:lpstr>Seattle needs water and power</vt:lpstr>
      <vt:lpstr>The Town of Moncton</vt:lpstr>
      <vt:lpstr>History of Moncton</vt:lpstr>
      <vt:lpstr>PowerPoint 프레젠테이션</vt:lpstr>
      <vt:lpstr>PowerPoint 프레젠테이션</vt:lpstr>
      <vt:lpstr>What is a dam?</vt:lpstr>
      <vt:lpstr>PowerPoint 프레젠테이션</vt:lpstr>
      <vt:lpstr>Disagreements about the Dam</vt:lpstr>
      <vt:lpstr>PowerPoint 프레젠테이션</vt:lpstr>
      <vt:lpstr>The Slow Flood</vt:lpstr>
      <vt:lpstr>You are the Cedar River</vt:lpstr>
      <vt:lpstr>Rattlesnake lake </vt:lpstr>
      <vt:lpstr>What caused the flooding? Where did the water come from?</vt:lpstr>
      <vt:lpstr>PowerPoint 프레젠테이션</vt:lpstr>
      <vt:lpstr>MAPS</vt:lpstr>
      <vt:lpstr>Cross-Section Map</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Photo and Map 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does my water come from?</dc:title>
  <dc:creator>Michelle Salgado</dc:creator>
  <cp:lastModifiedBy>SOO Y. SHIM</cp:lastModifiedBy>
  <cp:revision>185</cp:revision>
  <cp:lastPrinted>2016-10-01T01:15:53Z</cp:lastPrinted>
  <dcterms:created xsi:type="dcterms:W3CDTF">2015-12-27T01:14:51Z</dcterms:created>
  <dcterms:modified xsi:type="dcterms:W3CDTF">2016-10-01T02:33:36Z</dcterms:modified>
</cp:coreProperties>
</file>