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0"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
      <p:font typeface="Roboto Slab" pitchFamily="2"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34"/>
  </p:normalViewPr>
  <p:slideViewPr>
    <p:cSldViewPr snapToGrid="0">
      <p:cViewPr varScale="1">
        <p:scale>
          <a:sx n="217" d="100"/>
          <a:sy n="217" d="100"/>
        </p:scale>
        <p:origin x="192" y="2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b89bfb5d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b89bfb5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ac724918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ac724918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all know that living things need energy to survive, be it a tree, a polar bear, corals (which I study and also require unique amounts of energy), to microscopic bacteria, and ultimately humans. Today’s lesson will focus on where that energy comes from for a particular ecosystem. In thinking about that, where do you think some of these organisms get energy for growth? Hint - it’s not the ice cream cone for the polar bear. What about the tree?</a:t>
            </a:r>
            <a:br>
              <a:rPr lang="en"/>
            </a:b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ac7249181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ac7249181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Trees and plants perform photosynthesis to make their own food and energy from sunlight, nutrients, and water. This process fuels the transfer of energy on land, as other organisms consume the plant material, and larger organisms consume those organisms. BUT! The story may get a bit complicated when looking at the ocean. We know that lots of stuff lives in the ocean, but where does the initial energy come from? What forms the base of the marine food pyramid?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ac7249181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ac7249181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Tiny, often microscopic organisms called phytoplankton (a form of algae) take the energy from the sun and combine it with nutrients to produce sugars and energy for growth. These organisms are incredibly diverse (just like not all plants on land look the same), and form the base of the marine food pyramid. </a:t>
            </a:r>
            <a:endParaRPr/>
          </a:p>
          <a:p>
            <a:pPr marL="0" lvl="0" indent="0" algn="l" rtl="0">
              <a:spcBef>
                <a:spcPts val="0"/>
              </a:spcBef>
              <a:spcAft>
                <a:spcPts val="0"/>
              </a:spcAft>
              <a:buNone/>
            </a:pPr>
            <a:endParaRPr/>
          </a:p>
          <a:p>
            <a:pPr marL="0" lvl="0" indent="0" algn="l" rtl="0">
              <a:spcBef>
                <a:spcPts val="0"/>
              </a:spcBef>
              <a:spcAft>
                <a:spcPts val="0"/>
              </a:spcAft>
              <a:buNone/>
            </a:pPr>
            <a:r>
              <a:rPr lang="en"/>
              <a:t>Fun facts:</a:t>
            </a:r>
            <a:endParaRPr/>
          </a:p>
          <a:p>
            <a:pPr marL="0" lvl="0" indent="0" algn="l" rtl="0">
              <a:spcBef>
                <a:spcPts val="0"/>
              </a:spcBef>
              <a:spcAft>
                <a:spcPts val="0"/>
              </a:spcAft>
              <a:buNone/>
            </a:pPr>
            <a:r>
              <a:rPr lang="en"/>
              <a:t>Phytoplankton come in many shapes and sizes. A shows two dinoflagellates, B shows a much smaller coccolithophore (which builds a shell from plates of CaCO3, a form of limestone or TUMS antacid), while C &amp; D both show a variety of diatoms (which make shells from silica). 75 µm is the width of a human hair, for reference.</a:t>
            </a:r>
            <a:endParaRPr/>
          </a:p>
          <a:p>
            <a:pPr marL="0" lvl="0" indent="0" algn="l" rtl="0">
              <a:spcBef>
                <a:spcPts val="0"/>
              </a:spcBef>
              <a:spcAft>
                <a:spcPts val="0"/>
              </a:spcAft>
              <a:buNone/>
            </a:pPr>
            <a:endParaRPr/>
          </a:p>
          <a:p>
            <a:pPr marL="0" lvl="0" indent="0" algn="l" rtl="0">
              <a:spcBef>
                <a:spcPts val="0"/>
              </a:spcBef>
              <a:spcAft>
                <a:spcPts val="0"/>
              </a:spcAft>
              <a:buNone/>
            </a:pPr>
            <a:r>
              <a:rPr lang="en"/>
              <a:t>Together, these tiny organisms are responsible for ≥ 50% of our planet’s oxygen.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c7249181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ac7249181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Zooplankton represent primary consumers and the first step of energy transfer between organisms in marine ecosystems!</a:t>
            </a:r>
            <a:endParaRPr/>
          </a:p>
          <a:p>
            <a:pPr marL="0" lvl="0" indent="0" algn="l" rtl="0">
              <a:spcBef>
                <a:spcPts val="0"/>
              </a:spcBef>
              <a:spcAft>
                <a:spcPts val="0"/>
              </a:spcAft>
              <a:buNone/>
            </a:pPr>
            <a:endParaRPr/>
          </a:p>
          <a:p>
            <a:pPr marL="0" lvl="0" indent="0" algn="l" rtl="0">
              <a:spcBef>
                <a:spcPts val="0"/>
              </a:spcBef>
              <a:spcAft>
                <a:spcPts val="0"/>
              </a:spcAft>
              <a:buNone/>
            </a:pPr>
            <a:r>
              <a:rPr lang="en"/>
              <a:t>Top Left: Dungeness Crab larvae</a:t>
            </a:r>
            <a:endParaRPr/>
          </a:p>
          <a:p>
            <a:pPr marL="0" lvl="0" indent="0" algn="l" rtl="0">
              <a:spcBef>
                <a:spcPts val="0"/>
              </a:spcBef>
              <a:spcAft>
                <a:spcPts val="0"/>
              </a:spcAft>
              <a:buNone/>
            </a:pPr>
            <a:r>
              <a:rPr lang="en"/>
              <a:t>Bottom Left: Jellyfish larvae</a:t>
            </a:r>
            <a:endParaRPr/>
          </a:p>
          <a:p>
            <a:pPr marL="0" lvl="0" indent="0" algn="l" rtl="0">
              <a:spcBef>
                <a:spcPts val="0"/>
              </a:spcBef>
              <a:spcAft>
                <a:spcPts val="0"/>
              </a:spcAft>
              <a:buNone/>
            </a:pPr>
            <a:r>
              <a:rPr lang="en"/>
              <a:t>Center: Diverse mix of holozooplankton</a:t>
            </a:r>
            <a:endParaRPr/>
          </a:p>
          <a:p>
            <a:pPr marL="0" lvl="0" indent="0" algn="l" rtl="0">
              <a:spcBef>
                <a:spcPts val="0"/>
              </a:spcBef>
              <a:spcAft>
                <a:spcPts val="0"/>
              </a:spcAft>
              <a:buNone/>
            </a:pPr>
            <a:r>
              <a:rPr lang="en"/>
              <a:t>Left: Deep-sea shrimp larvae (1mm scale bars).</a:t>
            </a:r>
            <a:endParaRPr/>
          </a:p>
          <a:p>
            <a:pPr marL="0" lvl="0" indent="0" algn="l" rtl="0">
              <a:spcBef>
                <a:spcPts val="0"/>
              </a:spcBef>
              <a:spcAft>
                <a:spcPts val="0"/>
              </a:spcAft>
              <a:buNone/>
            </a:pPr>
            <a:endParaRPr/>
          </a:p>
          <a:p>
            <a:pPr marL="0" lvl="0" indent="0" algn="l" rtl="0">
              <a:spcBef>
                <a:spcPts val="0"/>
              </a:spcBef>
              <a:spcAft>
                <a:spcPts val="0"/>
              </a:spcAft>
              <a:buNone/>
            </a:pPr>
            <a:r>
              <a:rPr lang="en"/>
              <a:t>Let’s continue to track the flow of energy through the marine ecosystem using some of the organisms you all put in your schematics. We’ll also build this food pyramid as we go along.</a:t>
            </a:r>
            <a:endParaRPr/>
          </a:p>
          <a:p>
            <a:pPr marL="0" lvl="0" indent="0" algn="l" rtl="0">
              <a:spcBef>
                <a:spcPts val="0"/>
              </a:spcBef>
              <a:spcAft>
                <a:spcPts val="0"/>
              </a:spcAft>
              <a:buNone/>
            </a:pPr>
            <a:endParaRPr/>
          </a:p>
          <a:p>
            <a:pPr marL="0" lvl="0" indent="0" algn="l" rtl="0">
              <a:spcBef>
                <a:spcPts val="0"/>
              </a:spcBef>
              <a:spcAft>
                <a:spcPts val="0"/>
              </a:spcAft>
              <a:buNone/>
            </a:pPr>
            <a:r>
              <a:rPr lang="en"/>
              <a:t>Fun fact: Though small in the real world, you can imagine that some of these zooplankton would be incredibly frightening if they were “life-sized.” In fact, people have recently drawn attention to the fact that the alien from Alien looks a lot like organisms from the genus </a:t>
            </a:r>
            <a:r>
              <a:rPr lang="en" i="1"/>
              <a:t>Phronima</a:t>
            </a:r>
            <a:r>
              <a:rPr lang="en"/>
              <a:t>...art imitating life, perhaps?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2" name="Google Shape;9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1" name="Google Shape;6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body" idx="1"/>
          </p:nvPr>
        </p:nvSpPr>
        <p:spPr>
          <a:xfrm>
            <a:off x="0" y="0"/>
            <a:ext cx="9144000" cy="51435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3000">
              <a:solidFill>
                <a:srgbClr val="000000"/>
              </a:solidFill>
            </a:endParaRPr>
          </a:p>
          <a:p>
            <a:pPr marL="0" lvl="0" indent="0" algn="l" rtl="0">
              <a:lnSpc>
                <a:spcPct val="100000"/>
              </a:lnSpc>
              <a:spcBef>
                <a:spcPts val="1600"/>
              </a:spcBef>
              <a:spcAft>
                <a:spcPts val="0"/>
              </a:spcAft>
              <a:buNone/>
            </a:pPr>
            <a:r>
              <a:rPr lang="en" sz="3000" b="1">
                <a:solidFill>
                  <a:srgbClr val="000000"/>
                </a:solidFill>
              </a:rPr>
              <a:t>Objective</a:t>
            </a:r>
            <a:r>
              <a:rPr lang="en" sz="3000">
                <a:solidFill>
                  <a:srgbClr val="000000"/>
                </a:solidFill>
              </a:rPr>
              <a:t>: To learn about energy transfer and cycling within marine ecosystems.</a:t>
            </a:r>
            <a:endParaRPr sz="4800" b="1">
              <a:solidFill>
                <a:srgbClr val="000000"/>
              </a:solidFill>
            </a:endParaRPr>
          </a:p>
          <a:p>
            <a:pPr marL="0" lvl="0" indent="0" algn="l" rtl="0">
              <a:lnSpc>
                <a:spcPct val="100000"/>
              </a:lnSpc>
              <a:spcBef>
                <a:spcPts val="1600"/>
              </a:spcBef>
              <a:spcAft>
                <a:spcPts val="0"/>
              </a:spcAft>
              <a:buNone/>
            </a:pPr>
            <a:endParaRPr sz="3000">
              <a:solidFill>
                <a:srgbClr val="000000"/>
              </a:solidFill>
            </a:endParaRPr>
          </a:p>
          <a:p>
            <a:pPr marL="0" lvl="0" indent="0" algn="l" rtl="0">
              <a:lnSpc>
                <a:spcPct val="100000"/>
              </a:lnSpc>
              <a:spcBef>
                <a:spcPts val="1600"/>
              </a:spcBef>
              <a:spcAft>
                <a:spcPts val="1600"/>
              </a:spcAft>
              <a:buNone/>
            </a:pPr>
            <a:endParaRPr sz="3000" b="1">
              <a:solidFill>
                <a:srgbClr val="000000"/>
              </a:solidFill>
            </a:endParaRPr>
          </a:p>
        </p:txBody>
      </p:sp>
      <p:sp>
        <p:nvSpPr>
          <p:cNvPr id="109" name="Google Shape;109;p25"/>
          <p:cNvSpPr txBox="1"/>
          <p:nvPr/>
        </p:nvSpPr>
        <p:spPr>
          <a:xfrm>
            <a:off x="158700" y="2345475"/>
            <a:ext cx="8747700" cy="2640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000" b="1" u="sng">
                <a:solidFill>
                  <a:schemeClr val="dk1"/>
                </a:solidFill>
              </a:rPr>
              <a:t>Do Now:</a:t>
            </a:r>
            <a:endParaRPr sz="3000" b="1" u="sng">
              <a:solidFill>
                <a:schemeClr val="dk1"/>
              </a:solidFill>
            </a:endParaRPr>
          </a:p>
          <a:p>
            <a:pPr marL="0" lvl="0" indent="0" algn="l" rtl="0">
              <a:spcBef>
                <a:spcPts val="1600"/>
              </a:spcBef>
              <a:spcAft>
                <a:spcPts val="1600"/>
              </a:spcAft>
              <a:buClr>
                <a:schemeClr val="dk1"/>
              </a:buClr>
              <a:buSzPts val="1100"/>
              <a:buFont typeface="Arial"/>
              <a:buNone/>
            </a:pPr>
            <a:r>
              <a:rPr lang="en" sz="3000" i="1">
                <a:solidFill>
                  <a:schemeClr val="dk1"/>
                </a:solidFill>
              </a:rPr>
              <a:t>What are some organisms you would expect to find in Puget Sound? How might they be connected?</a:t>
            </a:r>
            <a:endParaRPr sz="3000" i="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387900" y="2516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Every living thing needs energy to survive...</a:t>
            </a:r>
            <a:endParaRPr/>
          </a:p>
        </p:txBody>
      </p:sp>
      <p:pic>
        <p:nvPicPr>
          <p:cNvPr id="115" name="Google Shape;115;p2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52400" y="1296525"/>
            <a:ext cx="3417483" cy="3694576"/>
          </a:xfrm>
          <a:prstGeom prst="rect">
            <a:avLst/>
          </a:prstGeom>
          <a:noFill/>
          <a:ln>
            <a:noFill/>
          </a:ln>
        </p:spPr>
      </p:pic>
      <p:pic>
        <p:nvPicPr>
          <p:cNvPr id="116" name="Google Shape;116;p2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569876" y="1369638"/>
            <a:ext cx="2427549" cy="1820650"/>
          </a:xfrm>
          <a:prstGeom prst="rect">
            <a:avLst/>
          </a:prstGeom>
          <a:noFill/>
          <a:ln>
            <a:noFill/>
          </a:ln>
        </p:spPr>
      </p:pic>
      <p:pic>
        <p:nvPicPr>
          <p:cNvPr id="117" name="Google Shape;117;p26"/>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323458" y="3321175"/>
            <a:ext cx="2497085" cy="1669925"/>
          </a:xfrm>
          <a:prstGeom prst="rect">
            <a:avLst/>
          </a:prstGeom>
          <a:noFill/>
          <a:ln>
            <a:noFill/>
          </a:ln>
        </p:spPr>
      </p:pic>
      <p:pic>
        <p:nvPicPr>
          <p:cNvPr id="118" name="Google Shape;118;p26"/>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6256793" y="3415800"/>
            <a:ext cx="2696325" cy="1669924"/>
          </a:xfrm>
          <a:prstGeom prst="rect">
            <a:avLst/>
          </a:prstGeom>
          <a:noFill/>
          <a:ln>
            <a:noFill/>
          </a:ln>
        </p:spPr>
      </p:pic>
      <p:pic>
        <p:nvPicPr>
          <p:cNvPr id="119" name="Google Shape;119;p26"/>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6293624" y="1354750"/>
            <a:ext cx="2362523" cy="1850430"/>
          </a:xfrm>
          <a:prstGeom prst="rect">
            <a:avLst/>
          </a:prstGeom>
          <a:noFill/>
          <a:ln>
            <a:noFill/>
          </a:ln>
        </p:spPr>
      </p:pic>
      <p:sp>
        <p:nvSpPr>
          <p:cNvPr id="120" name="Google Shape;120;p26"/>
          <p:cNvSpPr txBox="1"/>
          <p:nvPr/>
        </p:nvSpPr>
        <p:spPr>
          <a:xfrm>
            <a:off x="353250" y="2228688"/>
            <a:ext cx="8437500" cy="6861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But where does this energy come from?</a:t>
            </a:r>
            <a:endParaRPr sz="24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387900" y="21655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sun surely plays an important role...</a:t>
            </a:r>
            <a:endParaRPr/>
          </a:p>
        </p:txBody>
      </p:sp>
      <p:pic>
        <p:nvPicPr>
          <p:cNvPr id="126" name="Google Shape;126;p27"/>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92650" y="1487325"/>
            <a:ext cx="3099526" cy="3350826"/>
          </a:xfrm>
          <a:prstGeom prst="rect">
            <a:avLst/>
          </a:prstGeom>
          <a:noFill/>
          <a:ln>
            <a:noFill/>
          </a:ln>
        </p:spPr>
      </p:pic>
      <p:pic>
        <p:nvPicPr>
          <p:cNvPr id="127" name="Google Shape;127;p27"/>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374025" y="860125"/>
            <a:ext cx="1197974" cy="1197974"/>
          </a:xfrm>
          <a:prstGeom prst="rect">
            <a:avLst/>
          </a:prstGeom>
          <a:noFill/>
          <a:ln>
            <a:noFill/>
          </a:ln>
        </p:spPr>
      </p:pic>
      <p:cxnSp>
        <p:nvCxnSpPr>
          <p:cNvPr id="128" name="Google Shape;128;p27"/>
          <p:cNvCxnSpPr/>
          <p:nvPr/>
        </p:nvCxnSpPr>
        <p:spPr>
          <a:xfrm flipH="1">
            <a:off x="3053375" y="1797650"/>
            <a:ext cx="447300" cy="430200"/>
          </a:xfrm>
          <a:prstGeom prst="straightConnector1">
            <a:avLst/>
          </a:prstGeom>
          <a:noFill/>
          <a:ln w="28575" cap="flat" cmpd="sng">
            <a:solidFill>
              <a:srgbClr val="FFFFFF"/>
            </a:solidFill>
            <a:prstDash val="solid"/>
            <a:round/>
            <a:headEnd type="none" w="med" len="med"/>
            <a:tailEnd type="triangle" w="med" len="med"/>
          </a:ln>
        </p:spPr>
      </p:cxnSp>
      <p:sp>
        <p:nvSpPr>
          <p:cNvPr id="129" name="Google Shape;129;p27"/>
          <p:cNvSpPr txBox="1"/>
          <p:nvPr/>
        </p:nvSpPr>
        <p:spPr>
          <a:xfrm>
            <a:off x="345163" y="4713450"/>
            <a:ext cx="2794500" cy="33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Terrestrial Ecosystems</a:t>
            </a:r>
            <a:endParaRPr b="1">
              <a:solidFill>
                <a:srgbClr val="FFFFFF"/>
              </a:solidFill>
            </a:endParaRPr>
          </a:p>
        </p:txBody>
      </p:sp>
      <p:sp>
        <p:nvSpPr>
          <p:cNvPr id="130" name="Google Shape;130;p27"/>
          <p:cNvSpPr txBox="1"/>
          <p:nvPr/>
        </p:nvSpPr>
        <p:spPr>
          <a:xfrm>
            <a:off x="4180647" y="2992788"/>
            <a:ext cx="782700" cy="33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VS</a:t>
            </a:r>
            <a:endParaRPr b="1">
              <a:solidFill>
                <a:srgbClr val="FFFFFF"/>
              </a:solidFill>
            </a:endParaRPr>
          </a:p>
        </p:txBody>
      </p:sp>
      <p:pic>
        <p:nvPicPr>
          <p:cNvPr id="131" name="Google Shape;131;p27"/>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5029722" y="1865950"/>
            <a:ext cx="3875853" cy="2593592"/>
          </a:xfrm>
          <a:prstGeom prst="rect">
            <a:avLst/>
          </a:prstGeom>
          <a:noFill/>
          <a:ln>
            <a:noFill/>
          </a:ln>
        </p:spPr>
      </p:pic>
      <p:pic>
        <p:nvPicPr>
          <p:cNvPr id="132" name="Google Shape;132;p27"/>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8059400" y="1917550"/>
            <a:ext cx="782700" cy="782700"/>
          </a:xfrm>
          <a:prstGeom prst="rect">
            <a:avLst/>
          </a:prstGeom>
          <a:noFill/>
          <a:ln>
            <a:noFill/>
          </a:ln>
        </p:spPr>
      </p:pic>
      <p:cxnSp>
        <p:nvCxnSpPr>
          <p:cNvPr id="133" name="Google Shape;133;p27"/>
          <p:cNvCxnSpPr/>
          <p:nvPr/>
        </p:nvCxnSpPr>
        <p:spPr>
          <a:xfrm flipH="1">
            <a:off x="8222800" y="2631950"/>
            <a:ext cx="195300" cy="860100"/>
          </a:xfrm>
          <a:prstGeom prst="straightConnector1">
            <a:avLst/>
          </a:prstGeom>
          <a:noFill/>
          <a:ln w="28575" cap="flat" cmpd="sng">
            <a:solidFill>
              <a:srgbClr val="FFFFFF"/>
            </a:solidFill>
            <a:prstDash val="solid"/>
            <a:round/>
            <a:headEnd type="none" w="med" len="med"/>
            <a:tailEnd type="triangle" w="med" len="med"/>
          </a:ln>
        </p:spPr>
      </p:cxnSp>
      <p:sp>
        <p:nvSpPr>
          <p:cNvPr id="134" name="Google Shape;134;p27"/>
          <p:cNvSpPr txBox="1"/>
          <p:nvPr/>
        </p:nvSpPr>
        <p:spPr>
          <a:xfrm>
            <a:off x="5570388" y="4713450"/>
            <a:ext cx="2794500" cy="33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Marine Ecosystems</a:t>
            </a:r>
            <a:endParaRPr b="1">
              <a:solidFill>
                <a:srgbClr val="FFFFFF"/>
              </a:solidFill>
            </a:endParaRPr>
          </a:p>
        </p:txBody>
      </p:sp>
      <p:sp>
        <p:nvSpPr>
          <p:cNvPr id="135" name="Google Shape;135;p27"/>
          <p:cNvSpPr txBox="1"/>
          <p:nvPr/>
        </p:nvSpPr>
        <p:spPr>
          <a:xfrm>
            <a:off x="6861600" y="3592900"/>
            <a:ext cx="1894500" cy="68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a:t>
            </a:r>
            <a:endParaRPr b="1">
              <a:solidFill>
                <a:srgbClr val="FFFFFF"/>
              </a:solidFill>
            </a:endParaRPr>
          </a:p>
          <a:p>
            <a:pPr marL="0" lvl="0" indent="0" algn="ctr" rtl="0">
              <a:spcBef>
                <a:spcPts val="0"/>
              </a:spcBef>
              <a:spcAft>
                <a:spcPts val="0"/>
              </a:spcAft>
              <a:buNone/>
            </a:pPr>
            <a:r>
              <a:rPr lang="en" b="1">
                <a:solidFill>
                  <a:srgbClr val="FFFFFF"/>
                </a:solidFill>
              </a:rPr>
              <a:t>Where does the sun’s energy go?</a:t>
            </a:r>
            <a:endParaRPr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10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10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87900" y="2085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stop → PHYTOPLANKTON!</a:t>
            </a:r>
            <a:endParaRPr/>
          </a:p>
        </p:txBody>
      </p:sp>
      <p:pic>
        <p:nvPicPr>
          <p:cNvPr id="141" name="Google Shape;141;p28"/>
          <p:cNvPicPr preferRelativeResize="0"/>
          <p:nvPr/>
        </p:nvPicPr>
        <p:blipFill>
          <a:blip r:embed="rId3">
            <a:alphaModFix/>
          </a:blip>
          <a:stretch>
            <a:fillRect/>
          </a:stretch>
        </p:blipFill>
        <p:spPr>
          <a:xfrm>
            <a:off x="2162488" y="894675"/>
            <a:ext cx="4819025" cy="3626425"/>
          </a:xfrm>
          <a:prstGeom prst="rect">
            <a:avLst/>
          </a:prstGeom>
          <a:noFill/>
          <a:ln>
            <a:noFill/>
          </a:ln>
        </p:spPr>
      </p:pic>
      <p:sp>
        <p:nvSpPr>
          <p:cNvPr id="142" name="Google Shape;142;p28"/>
          <p:cNvSpPr txBox="1"/>
          <p:nvPr/>
        </p:nvSpPr>
        <p:spPr>
          <a:xfrm>
            <a:off x="2162500" y="4584425"/>
            <a:ext cx="4818900" cy="45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Phytoplankton: A diverse group of photosynthetic organisms that form the base of aquatic food webs.</a:t>
            </a:r>
            <a:endParaRPr b="1">
              <a:solidFill>
                <a:srgbClr val="FFFFFF"/>
              </a:solidFill>
            </a:endParaRPr>
          </a:p>
        </p:txBody>
      </p:sp>
      <p:sp>
        <p:nvSpPr>
          <p:cNvPr id="143" name="Google Shape;143;p28"/>
          <p:cNvSpPr txBox="1"/>
          <p:nvPr/>
        </p:nvSpPr>
        <p:spPr>
          <a:xfrm>
            <a:off x="7734600" y="4930500"/>
            <a:ext cx="1409400" cy="2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PC: OceanBites.org</a:t>
            </a:r>
            <a:endParaRPr sz="1000">
              <a:solidFill>
                <a:srgbClr val="FFFFFF"/>
              </a:solidFill>
            </a:endParaRPr>
          </a:p>
        </p:txBody>
      </p:sp>
      <p:sp>
        <p:nvSpPr>
          <p:cNvPr id="144" name="Google Shape;144;p28"/>
          <p:cNvSpPr txBox="1"/>
          <p:nvPr/>
        </p:nvSpPr>
        <p:spPr>
          <a:xfrm>
            <a:off x="353250" y="2228688"/>
            <a:ext cx="8437500" cy="6861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Where does this energy go next?</a:t>
            </a:r>
            <a:endParaRPr sz="24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87900" y="820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Next stop - ZOOPLANKTON</a:t>
            </a:r>
            <a:endParaRPr/>
          </a:p>
        </p:txBody>
      </p:sp>
      <p:pic>
        <p:nvPicPr>
          <p:cNvPr id="150" name="Google Shape;150;p29"/>
          <p:cNvPicPr preferRelativeResize="0"/>
          <p:nvPr/>
        </p:nvPicPr>
        <p:blipFill>
          <a:blip r:embed="rId3">
            <a:alphaModFix/>
          </a:blip>
          <a:stretch>
            <a:fillRect/>
          </a:stretch>
        </p:blipFill>
        <p:spPr>
          <a:xfrm>
            <a:off x="2656350" y="814850"/>
            <a:ext cx="3657985" cy="3993201"/>
          </a:xfrm>
          <a:prstGeom prst="rect">
            <a:avLst/>
          </a:prstGeom>
          <a:noFill/>
          <a:ln>
            <a:noFill/>
          </a:ln>
        </p:spPr>
      </p:pic>
      <p:sp>
        <p:nvSpPr>
          <p:cNvPr id="151" name="Google Shape;151;p29"/>
          <p:cNvSpPr txBox="1"/>
          <p:nvPr/>
        </p:nvSpPr>
        <p:spPr>
          <a:xfrm>
            <a:off x="3370988" y="4808050"/>
            <a:ext cx="2228700" cy="3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PC: Peijnenburg and Goetze (2013), </a:t>
            </a:r>
            <a:r>
              <a:rPr lang="en" sz="1000" i="1">
                <a:solidFill>
                  <a:srgbClr val="FFFFFF"/>
                </a:solidFill>
              </a:rPr>
              <a:t>Ecology and Evolution</a:t>
            </a:r>
            <a:r>
              <a:rPr lang="en" sz="1000">
                <a:solidFill>
                  <a:srgbClr val="FFFFFF"/>
                </a:solidFill>
              </a:rPr>
              <a:t>. 3:8</a:t>
            </a:r>
            <a:endParaRPr sz="1000">
              <a:solidFill>
                <a:srgbClr val="FFFFFF"/>
              </a:solidFill>
            </a:endParaRPr>
          </a:p>
        </p:txBody>
      </p:sp>
      <p:pic>
        <p:nvPicPr>
          <p:cNvPr id="152" name="Google Shape;152;p29"/>
          <p:cNvPicPr preferRelativeResize="0"/>
          <p:nvPr/>
        </p:nvPicPr>
        <p:blipFill>
          <a:blip r:embed="rId4">
            <a:alphaModFix/>
          </a:blip>
          <a:stretch>
            <a:fillRect/>
          </a:stretch>
        </p:blipFill>
        <p:spPr>
          <a:xfrm>
            <a:off x="230877" y="860300"/>
            <a:ext cx="2065625" cy="1616050"/>
          </a:xfrm>
          <a:prstGeom prst="rect">
            <a:avLst/>
          </a:prstGeom>
          <a:noFill/>
          <a:ln>
            <a:noFill/>
          </a:ln>
        </p:spPr>
      </p:pic>
      <p:sp>
        <p:nvSpPr>
          <p:cNvPr id="153" name="Google Shape;153;p29"/>
          <p:cNvSpPr txBox="1"/>
          <p:nvPr/>
        </p:nvSpPr>
        <p:spPr>
          <a:xfrm>
            <a:off x="-17913" y="2404050"/>
            <a:ext cx="2563200" cy="3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PC: Oregon Department of Fish &amp; Wildlife</a:t>
            </a:r>
            <a:endParaRPr sz="1000">
              <a:solidFill>
                <a:srgbClr val="FFFFFF"/>
              </a:solidFill>
            </a:endParaRPr>
          </a:p>
        </p:txBody>
      </p:sp>
      <p:pic>
        <p:nvPicPr>
          <p:cNvPr id="154" name="Google Shape;154;p29"/>
          <p:cNvPicPr preferRelativeResize="0"/>
          <p:nvPr/>
        </p:nvPicPr>
        <p:blipFill>
          <a:blip r:embed="rId5">
            <a:alphaModFix/>
          </a:blip>
          <a:stretch>
            <a:fillRect/>
          </a:stretch>
        </p:blipFill>
        <p:spPr>
          <a:xfrm>
            <a:off x="108089" y="2976000"/>
            <a:ext cx="2311200" cy="1155600"/>
          </a:xfrm>
          <a:prstGeom prst="rect">
            <a:avLst/>
          </a:prstGeom>
          <a:noFill/>
          <a:ln>
            <a:noFill/>
          </a:ln>
        </p:spPr>
      </p:pic>
      <p:sp>
        <p:nvSpPr>
          <p:cNvPr id="155" name="Google Shape;155;p29"/>
          <p:cNvSpPr txBox="1"/>
          <p:nvPr/>
        </p:nvSpPr>
        <p:spPr>
          <a:xfrm>
            <a:off x="-17913" y="4131600"/>
            <a:ext cx="2563200" cy="3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PC: Ocean Care Solutions</a:t>
            </a:r>
            <a:endParaRPr sz="1000">
              <a:solidFill>
                <a:srgbClr val="FFFFFF"/>
              </a:solidFill>
            </a:endParaRPr>
          </a:p>
        </p:txBody>
      </p:sp>
      <p:pic>
        <p:nvPicPr>
          <p:cNvPr id="156" name="Google Shape;156;p29"/>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6967210" y="737450"/>
            <a:ext cx="1788897" cy="4070602"/>
          </a:xfrm>
          <a:prstGeom prst="rect">
            <a:avLst/>
          </a:prstGeom>
          <a:noFill/>
          <a:ln>
            <a:noFill/>
          </a:ln>
        </p:spPr>
      </p:pic>
      <p:sp>
        <p:nvSpPr>
          <p:cNvPr id="157" name="Google Shape;157;p29"/>
          <p:cNvSpPr txBox="1"/>
          <p:nvPr/>
        </p:nvSpPr>
        <p:spPr>
          <a:xfrm>
            <a:off x="6747288" y="4808050"/>
            <a:ext cx="2228700" cy="3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PC: Koyama </a:t>
            </a:r>
            <a:r>
              <a:rPr lang="en" sz="1000" i="1">
                <a:solidFill>
                  <a:srgbClr val="FFFFFF"/>
                </a:solidFill>
              </a:rPr>
              <a:t>et al.</a:t>
            </a:r>
            <a:r>
              <a:rPr lang="en" sz="1000">
                <a:solidFill>
                  <a:srgbClr val="FFFFFF"/>
                </a:solidFill>
              </a:rPr>
              <a:t> (2005), </a:t>
            </a:r>
            <a:r>
              <a:rPr lang="en" sz="1000" i="1">
                <a:solidFill>
                  <a:srgbClr val="FFFFFF"/>
                </a:solidFill>
              </a:rPr>
              <a:t>Marine Biotechnology</a:t>
            </a:r>
            <a:r>
              <a:rPr lang="en" sz="1000">
                <a:solidFill>
                  <a:srgbClr val="FFFFFF"/>
                </a:solidFill>
              </a:rPr>
              <a:t>. 7:4</a:t>
            </a:r>
            <a:endParaRPr sz="1000">
              <a:solidFill>
                <a:srgbClr val="FFFFFF"/>
              </a:solidFill>
            </a:endParaRPr>
          </a:p>
        </p:txBody>
      </p:sp>
      <p:pic>
        <p:nvPicPr>
          <p:cNvPr id="158" name="Google Shape;158;p29"/>
          <p:cNvPicPr preferRelativeResize="0"/>
          <p:nvPr/>
        </p:nvPicPr>
        <p:blipFill>
          <a:blip r:embed="rId7">
            <a:alphaModFix/>
          </a:blip>
          <a:stretch>
            <a:fillRect/>
          </a:stretch>
        </p:blipFill>
        <p:spPr>
          <a:xfrm>
            <a:off x="520414" y="0"/>
            <a:ext cx="7744522" cy="5143500"/>
          </a:xfrm>
          <a:prstGeom prst="rect">
            <a:avLst/>
          </a:prstGeom>
          <a:noFill/>
          <a:ln>
            <a:noFill/>
          </a:ln>
        </p:spPr>
      </p:pic>
      <p:sp>
        <p:nvSpPr>
          <p:cNvPr id="159" name="Google Shape;159;p29"/>
          <p:cNvSpPr txBox="1"/>
          <p:nvPr/>
        </p:nvSpPr>
        <p:spPr>
          <a:xfrm>
            <a:off x="353250" y="2228688"/>
            <a:ext cx="8437500" cy="6861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Where does this energy go next?</a:t>
            </a:r>
            <a:endParaRPr sz="24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Macintosh PowerPoint</Application>
  <PresentationFormat>On-screen Show (16:9)</PresentationFormat>
  <Paragraphs>40</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Roboto</vt:lpstr>
      <vt:lpstr>Roboto Slab</vt:lpstr>
      <vt:lpstr>Arial</vt:lpstr>
      <vt:lpstr>Marina</vt:lpstr>
      <vt:lpstr>Simple Light</vt:lpstr>
      <vt:lpstr>PowerPoint Presentation</vt:lpstr>
      <vt:lpstr>Every living thing needs energy to survive...</vt:lpstr>
      <vt:lpstr>The sun surely plays an important role...</vt:lpstr>
      <vt:lpstr>First stop → PHYTOPLANKTON!</vt:lpstr>
      <vt:lpstr>Next stop - ZOOPLANKTON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Word User</cp:lastModifiedBy>
  <cp:revision>1</cp:revision>
  <dcterms:modified xsi:type="dcterms:W3CDTF">2018-11-24T18:09:22Z</dcterms:modified>
</cp:coreProperties>
</file>